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620C"/>
    <a:srgbClr val="0B4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3854" autoAdjust="0"/>
  </p:normalViewPr>
  <p:slideViewPr>
    <p:cSldViewPr snapToGrid="0">
      <p:cViewPr varScale="1">
        <p:scale>
          <a:sx n="92" d="100"/>
          <a:sy n="92" d="100"/>
        </p:scale>
        <p:origin x="13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484FB-712F-492F-8F39-5A205F9BBB9C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65FC0-EFBE-412A-9BF4-521286CC05C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66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3746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5744d69c27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5744d69c27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1713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5744d69c2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5744d69c2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4328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57496a916d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1" name="Google Shape;241;g157496a916d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2345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5744d69c2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2" name="Google Shape;272;g15744d69c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8138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5744d69c27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96;g15744d69c27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7303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5744d69c27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2" name="Google Shape;312;g15744d69c27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3215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57496a916d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g157496a916d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6336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4234-368C-46CE-A873-182A2020D66F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0565-6772-4A42-BA15-FAB604DED0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65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4234-368C-46CE-A873-182A2020D66F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0565-6772-4A42-BA15-FAB604DED0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10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4234-368C-46CE-A873-182A2020D66F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0565-6772-4A42-BA15-FAB604DED0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1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 3">
  <p:cSld name="2_Title Slide 3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" smtClean="0"/>
              <a:pPr/>
              <a:t>‹N°›</a:t>
            </a:fld>
            <a:endParaRPr lang="it"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838200" y="6356348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ctr" rtl="0">
              <a:lnSpc>
                <a:spcPct val="150000"/>
              </a:lnSpc>
              <a:spcBef>
                <a:spcPts val="1067"/>
              </a:spcBef>
              <a:spcAft>
                <a:spcPts val="0"/>
              </a:spcAft>
              <a:buClr>
                <a:srgbClr val="0B4585"/>
              </a:buClr>
              <a:buSzPts val="900"/>
              <a:buNone/>
              <a:defRPr sz="1200">
                <a:solidFill>
                  <a:srgbClr val="0B45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2"/>
          </p:nvPr>
        </p:nvSpPr>
        <p:spPr>
          <a:xfrm>
            <a:off x="4038600" y="6356348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ctr" rtl="0">
              <a:lnSpc>
                <a:spcPct val="150000"/>
              </a:lnSpc>
              <a:spcBef>
                <a:spcPts val="1067"/>
              </a:spcBef>
              <a:spcAft>
                <a:spcPts val="0"/>
              </a:spcAft>
              <a:buClr>
                <a:srgbClr val="0B4585"/>
              </a:buClr>
              <a:buSzPts val="900"/>
              <a:buNone/>
              <a:defRPr sz="1200">
                <a:solidFill>
                  <a:srgbClr val="0B4585"/>
                </a:solidFill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3"/>
          </p:nvPr>
        </p:nvSpPr>
        <p:spPr>
          <a:xfrm>
            <a:off x="1435433" y="4167736"/>
            <a:ext cx="6252000" cy="7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ctr" rtl="0">
              <a:lnSpc>
                <a:spcPct val="150000"/>
              </a:lnSpc>
              <a:spcBef>
                <a:spcPts val="1067"/>
              </a:spcBef>
              <a:spcAft>
                <a:spcPts val="0"/>
              </a:spcAft>
              <a:buClr>
                <a:srgbClr val="0B4585"/>
              </a:buClr>
              <a:buSzPts val="1800"/>
              <a:buNone/>
              <a:defRPr sz="2400">
                <a:solidFill>
                  <a:srgbClr val="0B4585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4"/>
          </p:nvPr>
        </p:nvSpPr>
        <p:spPr>
          <a:xfrm>
            <a:off x="838200" y="2583428"/>
            <a:ext cx="7586800" cy="1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F0620C"/>
              </a:buClr>
              <a:buSzPts val="3300"/>
              <a:buNone/>
              <a:defRPr sz="4400">
                <a:solidFill>
                  <a:srgbClr val="F0620C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1613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">
  <p:cSld name="Thank you slid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1"/>
          <p:cNvPicPr preferRelativeResize="0"/>
          <p:nvPr/>
        </p:nvPicPr>
        <p:blipFill rotWithShape="1">
          <a:blip r:embed="rId2">
            <a:alphaModFix amt="35000"/>
          </a:blip>
          <a:srcRect t="13399" b="-182"/>
          <a:stretch/>
        </p:blipFill>
        <p:spPr>
          <a:xfrm>
            <a:off x="678076" y="946299"/>
            <a:ext cx="7604689" cy="542131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727728" y="2971744"/>
            <a:ext cx="75692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4585"/>
              </a:buClr>
              <a:buSzPts val="3300"/>
              <a:buFont typeface="Franklin Gothic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" smtClean="0"/>
              <a:pPr/>
              <a:t>‹N°›</a:t>
            </a:fld>
            <a:endParaRPr lang="it"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838200" y="6356348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ctr" rtl="0">
              <a:lnSpc>
                <a:spcPct val="150000"/>
              </a:lnSpc>
              <a:spcBef>
                <a:spcPts val="1067"/>
              </a:spcBef>
              <a:spcAft>
                <a:spcPts val="0"/>
              </a:spcAft>
              <a:buClr>
                <a:srgbClr val="0B4585"/>
              </a:buClr>
              <a:buSzPts val="900"/>
              <a:buNone/>
              <a:defRPr sz="1200">
                <a:solidFill>
                  <a:srgbClr val="0B45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2"/>
          </p:nvPr>
        </p:nvSpPr>
        <p:spPr>
          <a:xfrm>
            <a:off x="4038600" y="6356348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ctr" rtl="0">
              <a:lnSpc>
                <a:spcPct val="150000"/>
              </a:lnSpc>
              <a:spcBef>
                <a:spcPts val="1067"/>
              </a:spcBef>
              <a:spcAft>
                <a:spcPts val="0"/>
              </a:spcAft>
              <a:buClr>
                <a:srgbClr val="0B4585"/>
              </a:buClr>
              <a:buSzPts val="900"/>
              <a:buNone/>
              <a:defRPr sz="1200">
                <a:solidFill>
                  <a:srgbClr val="0B4585"/>
                </a:solidFill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3"/>
          </p:nvPr>
        </p:nvSpPr>
        <p:spPr>
          <a:xfrm>
            <a:off x="1307843" y="4550509"/>
            <a:ext cx="6252000" cy="7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ctr" rtl="0">
              <a:lnSpc>
                <a:spcPct val="15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9931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4234-368C-46CE-A873-182A2020D66F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0565-6772-4A42-BA15-FAB604DED0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8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4234-368C-46CE-A873-182A2020D66F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0565-6772-4A42-BA15-FAB604DED0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40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4234-368C-46CE-A873-182A2020D66F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0565-6772-4A42-BA15-FAB604DED0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62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4234-368C-46CE-A873-182A2020D66F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0565-6772-4A42-BA15-FAB604DED0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66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4234-368C-46CE-A873-182A2020D66F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0565-6772-4A42-BA15-FAB604DED0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99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4234-368C-46CE-A873-182A2020D66F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0565-6772-4A42-BA15-FAB604DED0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70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4234-368C-46CE-A873-182A2020D66F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0565-6772-4A42-BA15-FAB604DED0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16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4234-368C-46CE-A873-182A2020D66F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0565-6772-4A42-BA15-FAB604DED0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70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64234-368C-46CE-A873-182A2020D66F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60565-6772-4A42-BA15-FAB604DED0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3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5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0"/>
          <p:cNvPicPr preferRelativeResize="0"/>
          <p:nvPr/>
        </p:nvPicPr>
        <p:blipFill rotWithShape="1">
          <a:blip r:embed="rId3">
            <a:alphaModFix/>
          </a:blip>
          <a:srcRect r="59268"/>
          <a:stretch/>
        </p:blipFill>
        <p:spPr>
          <a:xfrm>
            <a:off x="804964" y="470981"/>
            <a:ext cx="2840444" cy="1084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952" y="4625407"/>
            <a:ext cx="2715524" cy="215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53034" y="4802419"/>
            <a:ext cx="2715532" cy="215820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0"/>
          <p:cNvSpPr txBox="1">
            <a:spLocks noGrp="1"/>
          </p:cNvSpPr>
          <p:nvPr>
            <p:ph type="title" idx="4294967295"/>
          </p:nvPr>
        </p:nvSpPr>
        <p:spPr>
          <a:xfrm>
            <a:off x="2311385" y="2494771"/>
            <a:ext cx="75692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rgbClr val="0B4585"/>
              </a:buClr>
              <a:buSzPts val="3300"/>
            </a:pPr>
            <a:r>
              <a:rPr lang="it" dirty="0">
                <a:solidFill>
                  <a:srgbClr val="0B4585"/>
                </a:solidFill>
                <a:latin typeface="Libre Franklin" panose="020B0604020202020204" charset="0"/>
                <a:ea typeface="Franklin Gothic"/>
                <a:cs typeface="Franklin Gothic"/>
                <a:sym typeface="Franklin Gothic"/>
              </a:rPr>
              <a:t>The Association of </a:t>
            </a:r>
            <a:br>
              <a:rPr lang="en-BE" dirty="0">
                <a:solidFill>
                  <a:srgbClr val="0B4585"/>
                </a:solidFill>
                <a:latin typeface="Libre Franklin" panose="020B0604020202020204" charset="0"/>
                <a:ea typeface="Franklin Gothic"/>
                <a:cs typeface="Franklin Gothic"/>
                <a:sym typeface="Franklin Gothic"/>
              </a:rPr>
            </a:br>
            <a:r>
              <a:rPr lang="it" dirty="0">
                <a:solidFill>
                  <a:srgbClr val="0B4585"/>
                </a:solidFill>
                <a:latin typeface="Libre Franklin" panose="020B0604020202020204" charset="0"/>
                <a:ea typeface="Franklin Gothic"/>
                <a:cs typeface="Franklin Gothic"/>
                <a:sym typeface="Franklin Gothic"/>
              </a:rPr>
              <a:t>Polar Early Career Scientists</a:t>
            </a:r>
            <a:endParaRPr dirty="0">
              <a:solidFill>
                <a:srgbClr val="0B4585"/>
              </a:solidFill>
              <a:latin typeface="Libre Franklin" panose="020B0604020202020204" charset="0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222" name="Google Shape;222;p30"/>
          <p:cNvSpPr txBox="1">
            <a:spLocks noGrp="1"/>
          </p:cNvSpPr>
          <p:nvPr>
            <p:ph type="body" idx="4294967295"/>
          </p:nvPr>
        </p:nvSpPr>
        <p:spPr>
          <a:xfrm>
            <a:off x="2969983" y="3960469"/>
            <a:ext cx="6252000" cy="74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rgbClr val="F0620C"/>
              </a:buClr>
              <a:buSzPts val="1800"/>
              <a:buNone/>
            </a:pPr>
            <a:r>
              <a:rPr lang="it" sz="2000" dirty="0">
                <a:solidFill>
                  <a:srgbClr val="0B458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Since </a:t>
            </a:r>
            <a:r>
              <a:rPr lang="it" sz="2000" dirty="0">
                <a:solidFill>
                  <a:srgbClr val="0B4585"/>
                </a:solidFill>
              </a:rPr>
              <a:t>2007 in Belgium</a:t>
            </a:r>
            <a:endParaRPr sz="2000" dirty="0">
              <a:solidFill>
                <a:srgbClr val="0B4585"/>
              </a:solidFill>
            </a:endParaRPr>
          </a:p>
        </p:txBody>
      </p:sp>
      <p:sp>
        <p:nvSpPr>
          <p:cNvPr id="223" name="Google Shape;223;p30"/>
          <p:cNvSpPr txBox="1">
            <a:spLocks noGrp="1"/>
          </p:cNvSpPr>
          <p:nvPr>
            <p:ph type="body" idx="4294967295"/>
          </p:nvPr>
        </p:nvSpPr>
        <p:spPr>
          <a:xfrm>
            <a:off x="2438400" y="618043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B4585"/>
              </a:buClr>
              <a:buSzPct val="50000"/>
              <a:buNone/>
            </a:pPr>
            <a:r>
              <a:rPr lang="it" sz="1200" dirty="0">
                <a:latin typeface="Libre Franklin" panose="020B0604020202020204" charset="0"/>
              </a:rPr>
              <a:t>22.09.2022</a:t>
            </a:r>
            <a:endParaRPr sz="1200" dirty="0">
              <a:latin typeface="Libre Franklin" panose="020B0604020202020204" charset="0"/>
            </a:endParaRPr>
          </a:p>
        </p:txBody>
      </p:sp>
      <p:sp>
        <p:nvSpPr>
          <p:cNvPr id="224" name="Google Shape;224;p30"/>
          <p:cNvSpPr txBox="1">
            <a:spLocks noGrp="1"/>
          </p:cNvSpPr>
          <p:nvPr>
            <p:ph type="body" idx="4294967295"/>
          </p:nvPr>
        </p:nvSpPr>
        <p:spPr>
          <a:xfrm>
            <a:off x="5638800" y="618043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B4585"/>
              </a:buClr>
              <a:buSzPct val="50000"/>
              <a:buNone/>
            </a:pPr>
            <a:r>
              <a:rPr lang="it" sz="1200" dirty="0">
                <a:latin typeface="Libre Franklin" panose="020B0604020202020204" charset="0"/>
              </a:rPr>
              <a:t>BNCAR symposium – Brussels - Belgium</a:t>
            </a:r>
            <a:endParaRPr sz="1200" dirty="0">
              <a:latin typeface="Libre Franklin" panose="020B0604020202020204" charset="0"/>
            </a:endParaRPr>
          </a:p>
        </p:txBody>
      </p:sp>
      <p:sp>
        <p:nvSpPr>
          <p:cNvPr id="225" name="Google Shape;225;p30"/>
          <p:cNvSpPr txBox="1">
            <a:spLocks noGrp="1"/>
          </p:cNvSpPr>
          <p:nvPr>
            <p:ph type="body" idx="4294967295"/>
          </p:nvPr>
        </p:nvSpPr>
        <p:spPr>
          <a:xfrm>
            <a:off x="3847495" y="487238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B4585"/>
              </a:buClr>
              <a:buSzPts val="630"/>
              <a:buNone/>
            </a:pPr>
            <a:r>
              <a:rPr lang="it" sz="1947" dirty="0">
                <a:latin typeface="Libre Franklin" panose="020B0604020202020204" charset="0"/>
              </a:rPr>
              <a:t>Valentina Savaglia</a:t>
            </a:r>
            <a:endParaRPr sz="1947" dirty="0">
              <a:latin typeface="Libre Franklin" panose="020B0604020202020204" charset="0"/>
            </a:endParaRPr>
          </a:p>
        </p:txBody>
      </p:sp>
      <p:pic>
        <p:nvPicPr>
          <p:cNvPr id="10" name="Google Shape;218;p30"/>
          <p:cNvPicPr preferRelativeResize="0"/>
          <p:nvPr/>
        </p:nvPicPr>
        <p:blipFill rotWithShape="1">
          <a:blip r:embed="rId3">
            <a:alphaModFix/>
          </a:blip>
          <a:srcRect l="58784"/>
          <a:stretch/>
        </p:blipFill>
        <p:spPr>
          <a:xfrm>
            <a:off x="8443469" y="536578"/>
            <a:ext cx="2874231" cy="10849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1033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9" y="1"/>
            <a:ext cx="1218072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934" y="1146412"/>
            <a:ext cx="11466323" cy="47795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31;p31"/>
          <p:cNvSpPr txBox="1">
            <a:spLocks noGrp="1"/>
          </p:cNvSpPr>
          <p:nvPr>
            <p:ph type="title"/>
          </p:nvPr>
        </p:nvSpPr>
        <p:spPr>
          <a:xfrm>
            <a:off x="439833" y="340233"/>
            <a:ext cx="10913600" cy="5848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en-BE" dirty="0">
                <a:solidFill>
                  <a:schemeClr val="bg1"/>
                </a:solidFill>
                <a:latin typeface="Franklin Gothic Book" panose="020B0503020102020204" pitchFamily="34" charset="0"/>
              </a:rPr>
              <a:t>A bit of history</a:t>
            </a:r>
            <a:endParaRPr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34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9" y="1"/>
            <a:ext cx="1218072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1"/>
          <p:cNvSpPr txBox="1">
            <a:spLocks noGrp="1"/>
          </p:cNvSpPr>
          <p:nvPr>
            <p:ph type="title"/>
          </p:nvPr>
        </p:nvSpPr>
        <p:spPr>
          <a:xfrm>
            <a:off x="439833" y="340233"/>
            <a:ext cx="10913600" cy="5848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it" dirty="0">
                <a:solidFill>
                  <a:schemeClr val="bg1"/>
                </a:solidFill>
                <a:latin typeface="Franklin Gothic Book" panose="020B0503020102020204" pitchFamily="34" charset="0"/>
              </a:rPr>
              <a:t>Who are we?</a:t>
            </a:r>
            <a:endParaRPr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32" name="Google Shape;23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5084" y="1002368"/>
            <a:ext cx="9345580" cy="48661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0084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9" y="1"/>
            <a:ext cx="1218072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3"/>
          <p:cNvSpPr/>
          <p:nvPr/>
        </p:nvSpPr>
        <p:spPr>
          <a:xfrm>
            <a:off x="4078600" y="2591933"/>
            <a:ext cx="3874400" cy="3262957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FDECDB"/>
              </a:gs>
              <a:gs pos="100000">
                <a:srgbClr val="F0A96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it" sz="20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Job alert</a:t>
            </a:r>
            <a:endParaRPr sz="2000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algn="ctr">
              <a:lnSpc>
                <a:spcPct val="150000"/>
              </a:lnSpc>
            </a:pPr>
            <a:r>
              <a:rPr sz="20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Blog</a:t>
            </a:r>
          </a:p>
          <a:p>
            <a:pPr algn="ctr">
              <a:lnSpc>
                <a:spcPct val="150000"/>
              </a:lnSpc>
            </a:pPr>
            <a:r>
              <a:rPr lang="x-none" sz="20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Q&amp;A</a:t>
            </a:r>
          </a:p>
          <a:p>
            <a:pPr algn="ctr">
              <a:lnSpc>
                <a:spcPct val="150000"/>
              </a:lnSpc>
            </a:pPr>
            <a:endParaRPr lang="x-none" sz="2000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algn="ctr">
              <a:lnSpc>
                <a:spcPct val="150000"/>
              </a:lnSpc>
            </a:pPr>
            <a:endParaRPr sz="2000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5" name="Google Shape;245;p33"/>
          <p:cNvSpPr/>
          <p:nvPr/>
        </p:nvSpPr>
        <p:spPr>
          <a:xfrm>
            <a:off x="8056467" y="2591933"/>
            <a:ext cx="3835200" cy="3262957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200000"/>
              </a:lnSpc>
            </a:pPr>
            <a:r>
              <a:rPr lang="it" sz="20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Symposiums</a:t>
            </a:r>
            <a:endParaRPr sz="2000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algn="ctr">
              <a:lnSpc>
                <a:spcPct val="200000"/>
              </a:lnSpc>
            </a:pPr>
            <a:r>
              <a:rPr lang="it" sz="20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Workshops</a:t>
            </a:r>
            <a:endParaRPr sz="2000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algn="ctr">
              <a:lnSpc>
                <a:spcPct val="200000"/>
              </a:lnSpc>
              <a:buClr>
                <a:schemeClr val="dk1"/>
              </a:buClr>
              <a:buSzPts val="1100"/>
            </a:pPr>
            <a:r>
              <a:rPr lang="it" sz="20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School visits</a:t>
            </a:r>
            <a:endParaRPr sz="2000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6" name="Google Shape;246;p33"/>
          <p:cNvSpPr/>
          <p:nvPr/>
        </p:nvSpPr>
        <p:spPr>
          <a:xfrm>
            <a:off x="444333" y="2591933"/>
            <a:ext cx="3530800" cy="3262957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it" sz="20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Photo exhibitions</a:t>
            </a:r>
            <a:endParaRPr sz="2000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algn="ctr"/>
            <a:endParaRPr sz="2000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algn="ctr"/>
            <a:r>
              <a:rPr lang="it" sz="20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Polar weeks</a:t>
            </a:r>
            <a:endParaRPr sz="2000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algn="ctr">
              <a:lnSpc>
                <a:spcPct val="200000"/>
              </a:lnSpc>
            </a:pPr>
            <a:r>
              <a:rPr lang="it" sz="20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Art projects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33"/>
          <p:cNvSpPr/>
          <p:nvPr/>
        </p:nvSpPr>
        <p:spPr>
          <a:xfrm>
            <a:off x="2136433" y="1721867"/>
            <a:ext cx="1018400" cy="1916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8" name="Google Shape;248;p33"/>
          <p:cNvSpPr/>
          <p:nvPr/>
        </p:nvSpPr>
        <p:spPr>
          <a:xfrm>
            <a:off x="1007733" y="1694967"/>
            <a:ext cx="2404000" cy="2307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/>
            <a:endParaRPr sz="1333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it" sz="2133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1.</a:t>
            </a:r>
            <a:endParaRPr sz="2133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algn="ctr"/>
            <a:r>
              <a:rPr lang="it" sz="1733" dirty="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OUTREACH</a:t>
            </a:r>
            <a:endParaRPr sz="1733" dirty="0">
              <a:solidFill>
                <a:schemeClr val="accen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algn="ctr"/>
            <a:r>
              <a:rPr lang="it" sz="1200" dirty="0">
                <a:latin typeface="Libre Franklin"/>
                <a:ea typeface="Libre Franklin"/>
                <a:cs typeface="Libre Franklin"/>
                <a:sym typeface="Libre Franklin"/>
              </a:rPr>
              <a:t>Organisation of activities open to everyone</a:t>
            </a:r>
            <a:endParaRPr sz="2400" dirty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9" name="Google Shape;249;p33"/>
          <p:cNvSpPr/>
          <p:nvPr/>
        </p:nvSpPr>
        <p:spPr>
          <a:xfrm rot="-3487970">
            <a:off x="2910118" y="1858789"/>
            <a:ext cx="439433" cy="210559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0" name="Google Shape;250;p33"/>
          <p:cNvSpPr/>
          <p:nvPr/>
        </p:nvSpPr>
        <p:spPr>
          <a:xfrm>
            <a:off x="2680500" y="2054900"/>
            <a:ext cx="430800" cy="3956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1" name="Google Shape;251;p33"/>
          <p:cNvSpPr/>
          <p:nvPr/>
        </p:nvSpPr>
        <p:spPr>
          <a:xfrm>
            <a:off x="5961300" y="1721867"/>
            <a:ext cx="1018400" cy="1916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2" name="Google Shape;252;p33"/>
          <p:cNvSpPr/>
          <p:nvPr/>
        </p:nvSpPr>
        <p:spPr>
          <a:xfrm>
            <a:off x="4832600" y="1694967"/>
            <a:ext cx="2404000" cy="2307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it" sz="2133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2.</a:t>
            </a:r>
            <a:endParaRPr sz="1733">
              <a:solidFill>
                <a:srgbClr val="E69138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algn="ctr"/>
            <a:endParaRPr sz="1733">
              <a:solidFill>
                <a:srgbClr val="E69138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algn="ctr"/>
            <a:r>
              <a:rPr lang="it" sz="1200">
                <a:latin typeface="Libre Franklin"/>
                <a:ea typeface="Libre Franklin"/>
                <a:cs typeface="Libre Franklin"/>
                <a:sym typeface="Libre Franklin"/>
              </a:rPr>
              <a:t>Social media</a:t>
            </a:r>
            <a:endParaRPr sz="240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3" name="Google Shape;253;p33"/>
          <p:cNvSpPr/>
          <p:nvPr/>
        </p:nvSpPr>
        <p:spPr>
          <a:xfrm rot="-3487970">
            <a:off x="6734985" y="1858789"/>
            <a:ext cx="439433" cy="210559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4" name="Google Shape;254;p33"/>
          <p:cNvSpPr/>
          <p:nvPr/>
        </p:nvSpPr>
        <p:spPr>
          <a:xfrm>
            <a:off x="6505367" y="2054900"/>
            <a:ext cx="430800" cy="395600"/>
          </a:xfrm>
          <a:prstGeom prst="ellipse">
            <a:avLst/>
          </a:prstGeom>
          <a:solidFill>
            <a:srgbClr val="F9CB9C"/>
          </a:solidFill>
          <a:ln w="9525" cap="flat" cmpd="sng">
            <a:solidFill>
              <a:srgbClr val="F9CB9C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5" name="Google Shape;255;p33"/>
          <p:cNvSpPr/>
          <p:nvPr/>
        </p:nvSpPr>
        <p:spPr>
          <a:xfrm>
            <a:off x="9949100" y="1721867"/>
            <a:ext cx="932000" cy="1916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6" name="Google Shape;256;p33"/>
          <p:cNvSpPr/>
          <p:nvPr/>
        </p:nvSpPr>
        <p:spPr>
          <a:xfrm>
            <a:off x="8733967" y="1694967"/>
            <a:ext cx="2404000" cy="2307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/>
            <a:endParaRPr sz="12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algn="ctr"/>
            <a:endParaRPr sz="12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it" sz="2133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3.</a:t>
            </a:r>
            <a:endParaRPr sz="12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algn="ctr"/>
            <a:r>
              <a:rPr lang="it" sz="1733">
                <a:solidFill>
                  <a:srgbClr val="3C78D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EDUCATION</a:t>
            </a:r>
            <a:endParaRPr sz="1733">
              <a:solidFill>
                <a:srgbClr val="3C78D8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algn="ctr"/>
            <a:r>
              <a:rPr lang="it" sz="1200">
                <a:latin typeface="Libre Franklin"/>
                <a:ea typeface="Libre Franklin"/>
                <a:cs typeface="Libre Franklin"/>
                <a:sym typeface="Libre Franklin"/>
              </a:rPr>
              <a:t>Activities with schools and organisation of workshops</a:t>
            </a:r>
            <a:endParaRPr sz="240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7" name="Google Shape;257;p33"/>
          <p:cNvSpPr/>
          <p:nvPr/>
        </p:nvSpPr>
        <p:spPr>
          <a:xfrm rot="-3487970">
            <a:off x="10636352" y="1858789"/>
            <a:ext cx="439433" cy="210559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8" name="Google Shape;258;p33"/>
          <p:cNvSpPr/>
          <p:nvPr/>
        </p:nvSpPr>
        <p:spPr>
          <a:xfrm>
            <a:off x="10406733" y="2054900"/>
            <a:ext cx="430800" cy="395600"/>
          </a:xfrm>
          <a:prstGeom prst="ellipse">
            <a:avLst/>
          </a:prstGeom>
          <a:solidFill>
            <a:srgbClr val="9FC5E8"/>
          </a:solidFill>
          <a:ln w="9525" cap="flat" cmpd="sng">
            <a:solidFill>
              <a:srgbClr val="9FC5E8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259" name="Google Shape;25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59150" y="2089718"/>
            <a:ext cx="325967" cy="325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7785" y="2089718"/>
            <a:ext cx="325967" cy="325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08834" y="2089718"/>
            <a:ext cx="325967" cy="325967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3"/>
          <p:cNvSpPr txBox="1"/>
          <p:nvPr/>
        </p:nvSpPr>
        <p:spPr>
          <a:xfrm>
            <a:off x="4813800" y="2673401"/>
            <a:ext cx="2404000" cy="51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it" sz="1733">
                <a:solidFill>
                  <a:schemeClr val="accent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COMMUNICATION</a:t>
            </a:r>
            <a:endParaRPr sz="1733">
              <a:solidFill>
                <a:schemeClr val="accent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4" name="Google Shape;264;p33"/>
          <p:cNvSpPr txBox="1">
            <a:spLocks noGrp="1"/>
          </p:cNvSpPr>
          <p:nvPr>
            <p:ph type="body" idx="4"/>
          </p:nvPr>
        </p:nvSpPr>
        <p:spPr>
          <a:xfrm>
            <a:off x="3189584" y="901337"/>
            <a:ext cx="5690000" cy="1188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it" dirty="0"/>
              <a:t>Main axes</a:t>
            </a:r>
            <a:endParaRPr dirty="0"/>
          </a:p>
        </p:txBody>
      </p:sp>
      <p:pic>
        <p:nvPicPr>
          <p:cNvPr id="265" name="Google Shape;265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72851" y="5365332"/>
            <a:ext cx="410800" cy="414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75500" y="5365332"/>
            <a:ext cx="410800" cy="41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93300" y="5365331"/>
            <a:ext cx="410800" cy="414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318667" y="5356286"/>
            <a:ext cx="430800" cy="432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864033" y="5357365"/>
            <a:ext cx="430800" cy="43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2711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9" y="1"/>
            <a:ext cx="1218072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4"/>
          <p:cNvSpPr txBox="1">
            <a:spLocks noGrp="1"/>
          </p:cNvSpPr>
          <p:nvPr>
            <p:ph type="body" idx="4"/>
          </p:nvPr>
        </p:nvSpPr>
        <p:spPr>
          <a:xfrm>
            <a:off x="838184" y="1005837"/>
            <a:ext cx="5690000" cy="1188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0" indent="0" algn="l">
              <a:spcBef>
                <a:spcPts val="0"/>
              </a:spcBef>
            </a:pPr>
            <a:r>
              <a:rPr lang="it"/>
              <a:t>We are active!</a:t>
            </a:r>
            <a:endParaRPr/>
          </a:p>
        </p:txBody>
      </p:sp>
      <p:pic>
        <p:nvPicPr>
          <p:cNvPr id="276" name="Google Shape;27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24600" y="1848167"/>
            <a:ext cx="2822733" cy="1995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78295" y="1848153"/>
            <a:ext cx="2715987" cy="1798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2962" y="1848171"/>
            <a:ext cx="2012135" cy="2512311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4"/>
          <p:cNvSpPr txBox="1">
            <a:spLocks noGrp="1"/>
          </p:cNvSpPr>
          <p:nvPr>
            <p:ph type="body" idx="1"/>
          </p:nvPr>
        </p:nvSpPr>
        <p:spPr>
          <a:xfrm>
            <a:off x="5064667" y="5817215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it" sz="1400" dirty="0">
                <a:latin typeface="Libre Franklin" panose="020B0604020202020204" charset="0"/>
              </a:rPr>
              <a:t>school visits</a:t>
            </a:r>
            <a:endParaRPr sz="1400" dirty="0">
              <a:latin typeface="Libre Franklin" panose="020B0604020202020204" charset="0"/>
            </a:endParaRPr>
          </a:p>
        </p:txBody>
      </p:sp>
      <p:sp>
        <p:nvSpPr>
          <p:cNvPr id="285" name="Google Shape;285;p34"/>
          <p:cNvSpPr txBox="1">
            <a:spLocks noGrp="1"/>
          </p:cNvSpPr>
          <p:nvPr>
            <p:ph type="body" idx="1"/>
          </p:nvPr>
        </p:nvSpPr>
        <p:spPr>
          <a:xfrm>
            <a:off x="522962" y="5854640"/>
            <a:ext cx="3810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rmAutofit fontScale="92500" lnSpcReduction="10000"/>
          </a:bodyPr>
          <a:lstStyle/>
          <a:p>
            <a:pPr marL="0" indent="0">
              <a:spcBef>
                <a:spcPts val="0"/>
              </a:spcBef>
            </a:pPr>
            <a:r>
              <a:rPr lang="it" sz="1467" dirty="0">
                <a:latin typeface="Libre Franklin" panose="020B0604020202020204" charset="0"/>
              </a:rPr>
              <a:t>photo exhibition</a:t>
            </a:r>
            <a:r>
              <a:rPr lang="en-BE" sz="1467" dirty="0">
                <a:latin typeface="Libre Franklin" panose="020B0604020202020204" charset="0"/>
              </a:rPr>
              <a:t> </a:t>
            </a:r>
            <a:r>
              <a:rPr lang="en-US" sz="1467" dirty="0">
                <a:latin typeface="Libre Franklin" panose="020B0604020202020204" charset="0"/>
              </a:rPr>
              <a:t>together with IPF</a:t>
            </a:r>
            <a:r>
              <a:rPr lang="it" sz="1467" dirty="0">
                <a:latin typeface="Libre Franklin" panose="020B0604020202020204" charset="0"/>
              </a:rPr>
              <a:t> at the  Museum of Natural Sciences in Bruxelles</a:t>
            </a:r>
            <a:endParaRPr sz="1467" dirty="0">
              <a:latin typeface="Libre Franklin" panose="020B0604020202020204" charset="0"/>
            </a:endParaRPr>
          </a:p>
        </p:txBody>
      </p:sp>
      <p:pic>
        <p:nvPicPr>
          <p:cNvPr id="290" name="Google Shape;290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33567" y="1848167"/>
            <a:ext cx="1414404" cy="2512303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4"/>
          <p:cNvSpPr txBox="1">
            <a:spLocks noGrp="1"/>
          </p:cNvSpPr>
          <p:nvPr>
            <p:ph type="body" idx="1"/>
          </p:nvPr>
        </p:nvSpPr>
        <p:spPr>
          <a:xfrm>
            <a:off x="8764367" y="3999393"/>
            <a:ext cx="2743200" cy="143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it" sz="1400" dirty="0">
                <a:latin typeface="Libre Franklin" panose="020B0604020202020204" charset="0"/>
              </a:rPr>
              <a:t>book publication with stories written by children from every corner of Belgium inspired from pictures of Antarctica, </a:t>
            </a:r>
            <a:endParaRPr sz="1400" dirty="0">
              <a:latin typeface="Libre Franklin" panose="020B0604020202020204" charset="0"/>
            </a:endParaRPr>
          </a:p>
          <a:p>
            <a:pPr marL="0" indent="0">
              <a:spcBef>
                <a:spcPts val="0"/>
              </a:spcBef>
            </a:pPr>
            <a:r>
              <a:rPr lang="it" sz="1400" dirty="0">
                <a:latin typeface="Libre Franklin" panose="020B0604020202020204" charset="0"/>
              </a:rPr>
              <a:t>founded by BelSPO</a:t>
            </a:r>
            <a:endParaRPr sz="1400" dirty="0">
              <a:latin typeface="Libre Franklin" panose="020B0604020202020204" charset="0"/>
            </a:endParaRPr>
          </a:p>
        </p:txBody>
      </p:sp>
      <p:pic>
        <p:nvPicPr>
          <p:cNvPr id="1026" name="Picture 2" descr="https://lh6.googleusercontent.com/bOBsNxD1VeTrru-CnGWgFYd_wcdinOzWBFW-PGNQy9BLJKLm7wRdb7Kt-hu8nIlqCBwxxAaEixVavEzCu1q9cjZ3dKDbDoS2wN9-34vkcyNIljhZHLbJyM6cpUA5PGg2PVhx1MvbwKkkuVWS89lQeBNjJTbVclyfbpcn8EEx28lMl17owT-8UosPD5u8=s204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173" y="3742737"/>
            <a:ext cx="2682389" cy="201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1" y="4481940"/>
            <a:ext cx="2260418" cy="127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63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9" y="1"/>
            <a:ext cx="1218072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5"/>
          <p:cNvSpPr txBox="1">
            <a:spLocks noGrp="1"/>
          </p:cNvSpPr>
          <p:nvPr>
            <p:ph type="body" idx="4"/>
          </p:nvPr>
        </p:nvSpPr>
        <p:spPr>
          <a:xfrm>
            <a:off x="838184" y="1005837"/>
            <a:ext cx="5690000" cy="1188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0" indent="0" algn="l">
              <a:spcBef>
                <a:spcPts val="0"/>
              </a:spcBef>
            </a:pPr>
            <a:r>
              <a:rPr lang="it" dirty="0"/>
              <a:t>We are active!</a:t>
            </a:r>
            <a:endParaRPr dirty="0"/>
          </a:p>
        </p:txBody>
      </p:sp>
      <p:pic>
        <p:nvPicPr>
          <p:cNvPr id="300" name="Google Shape;300;p35"/>
          <p:cNvPicPr preferRelativeResize="0"/>
          <p:nvPr/>
        </p:nvPicPr>
        <p:blipFill rotWithShape="1">
          <a:blip r:embed="rId4">
            <a:alphaModFix/>
          </a:blip>
          <a:srcRect t="27651"/>
          <a:stretch/>
        </p:blipFill>
        <p:spPr>
          <a:xfrm>
            <a:off x="8220491" y="1162632"/>
            <a:ext cx="3371112" cy="1931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5"/>
          <p:cNvPicPr preferRelativeResize="0"/>
          <p:nvPr/>
        </p:nvPicPr>
        <p:blipFill rotWithShape="1">
          <a:blip r:embed="rId5">
            <a:alphaModFix/>
          </a:blip>
          <a:srcRect l="10366" t="31498" r="41726" b="25792"/>
          <a:stretch/>
        </p:blipFill>
        <p:spPr>
          <a:xfrm>
            <a:off x="8364696" y="3711833"/>
            <a:ext cx="3226984" cy="1617467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5"/>
          <p:cNvSpPr txBox="1">
            <a:spLocks noGrp="1"/>
          </p:cNvSpPr>
          <p:nvPr>
            <p:ph type="body" idx="1"/>
          </p:nvPr>
        </p:nvSpPr>
        <p:spPr>
          <a:xfrm>
            <a:off x="8364785" y="5329300"/>
            <a:ext cx="3226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it" sz="1400" dirty="0">
                <a:latin typeface="Libre Franklin" panose="020B0604020202020204" charset="0"/>
              </a:rPr>
              <a:t>advertising open positions in Belgium</a:t>
            </a:r>
            <a:endParaRPr sz="1400" dirty="0">
              <a:latin typeface="Libre Franklin" panose="020B0604020202020204" charset="0"/>
            </a:endParaRPr>
          </a:p>
        </p:txBody>
      </p:sp>
      <p:sp>
        <p:nvSpPr>
          <p:cNvPr id="304" name="Google Shape;304;p35"/>
          <p:cNvSpPr txBox="1">
            <a:spLocks noGrp="1"/>
          </p:cNvSpPr>
          <p:nvPr>
            <p:ph type="body" idx="1"/>
          </p:nvPr>
        </p:nvSpPr>
        <p:spPr>
          <a:xfrm>
            <a:off x="8429400" y="3094300"/>
            <a:ext cx="3097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0" indent="0" algn="l">
              <a:lnSpc>
                <a:spcPct val="115000"/>
              </a:lnSpc>
              <a:spcBef>
                <a:spcPts val="0"/>
              </a:spcBef>
              <a:buSzPts val="833"/>
            </a:pPr>
            <a:r>
              <a:rPr lang="it" sz="1400" dirty="0">
                <a:latin typeface="Libre Franklin" panose="020B0604020202020204" charset="0"/>
              </a:rPr>
              <a:t>movie screening open to everyone</a:t>
            </a:r>
            <a:endParaRPr sz="1400" dirty="0">
              <a:latin typeface="Libre Franklin" panose="020B0604020202020204" charset="0"/>
            </a:endParaRPr>
          </a:p>
        </p:txBody>
      </p:sp>
      <p:sp>
        <p:nvSpPr>
          <p:cNvPr id="305" name="Google Shape;305;p35"/>
          <p:cNvSpPr txBox="1">
            <a:spLocks noGrp="1"/>
          </p:cNvSpPr>
          <p:nvPr>
            <p:ph type="body" idx="1"/>
          </p:nvPr>
        </p:nvSpPr>
        <p:spPr>
          <a:xfrm>
            <a:off x="479841" y="6238423"/>
            <a:ext cx="4162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rm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</a:pPr>
            <a:r>
              <a:rPr lang="it" sz="1400" dirty="0">
                <a:latin typeface="Libre Franklin" panose="020B0604020202020204" charset="0"/>
              </a:rPr>
              <a:t>map with laboratories working </a:t>
            </a:r>
            <a:endParaRPr sz="1400" dirty="0">
              <a:latin typeface="Libre Franklin" panose="020B060402020202020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</a:pPr>
            <a:r>
              <a:rPr lang="it" sz="1400" dirty="0">
                <a:latin typeface="Libre Franklin" panose="020B0604020202020204" charset="0"/>
              </a:rPr>
              <a:t>on polar-related projects</a:t>
            </a:r>
            <a:endParaRPr sz="1400" dirty="0">
              <a:latin typeface="Libre Franklin" panose="020B0604020202020204" charset="0"/>
            </a:endParaRPr>
          </a:p>
        </p:txBody>
      </p:sp>
      <p:sp>
        <p:nvSpPr>
          <p:cNvPr id="306" name="Google Shape;306;p35"/>
          <p:cNvSpPr txBox="1">
            <a:spLocks noGrp="1"/>
          </p:cNvSpPr>
          <p:nvPr>
            <p:ph type="body" idx="1"/>
          </p:nvPr>
        </p:nvSpPr>
        <p:spPr>
          <a:xfrm>
            <a:off x="5417035" y="4153042"/>
            <a:ext cx="2178400" cy="36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ts val="833"/>
            </a:pPr>
            <a:r>
              <a:rPr lang="it" sz="1400" dirty="0">
                <a:latin typeface="Libre Franklin" panose="020B0604020202020204" charset="0"/>
              </a:rPr>
              <a:t>poster presentation to the NL Polar Symposium</a:t>
            </a:r>
            <a:endParaRPr sz="1400" dirty="0">
              <a:latin typeface="Libre Franklin" panose="020B0604020202020204" charset="0"/>
            </a:endParaRPr>
          </a:p>
        </p:txBody>
      </p:sp>
      <p:pic>
        <p:nvPicPr>
          <p:cNvPr id="307" name="Google Shape;307;p35"/>
          <p:cNvPicPr preferRelativeResize="0"/>
          <p:nvPr/>
        </p:nvPicPr>
        <p:blipFill rotWithShape="1">
          <a:blip r:embed="rId6">
            <a:alphaModFix/>
          </a:blip>
          <a:srcRect l="14355" t="20647" r="42546"/>
          <a:stretch/>
        </p:blipFill>
        <p:spPr>
          <a:xfrm>
            <a:off x="398917" y="1679300"/>
            <a:ext cx="4350232" cy="4503091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5"/>
          <p:cNvSpPr txBox="1">
            <a:spLocks noGrp="1"/>
          </p:cNvSpPr>
          <p:nvPr>
            <p:ph type="body" idx="1"/>
          </p:nvPr>
        </p:nvSpPr>
        <p:spPr>
          <a:xfrm>
            <a:off x="4943872" y="6262666"/>
            <a:ext cx="3226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it" sz="1400" dirty="0">
                <a:latin typeface="Libre Franklin" panose="020B0604020202020204" charset="0"/>
              </a:rPr>
              <a:t>APECS</a:t>
            </a:r>
            <a:r>
              <a:rPr lang="en-BE" sz="1400" dirty="0">
                <a:latin typeface="Libre Franklin" panose="020B0604020202020204" charset="0"/>
              </a:rPr>
              <a:t> NL/BE</a:t>
            </a:r>
            <a:r>
              <a:rPr lang="it" sz="1400" dirty="0">
                <a:latin typeface="Libre Franklin" panose="020B0604020202020204" charset="0"/>
              </a:rPr>
              <a:t> workshop 2017</a:t>
            </a:r>
            <a:endParaRPr sz="1400" dirty="0">
              <a:latin typeface="Libre Franklin" panose="020B0604020202020204" charset="0"/>
            </a:endParaRPr>
          </a:p>
        </p:txBody>
      </p:sp>
      <p:pic>
        <p:nvPicPr>
          <p:cNvPr id="14" name="Immagine 37"/>
          <p:cNvPicPr>
            <a:picLocks noChangeAspect="1"/>
          </p:cNvPicPr>
          <p:nvPr/>
        </p:nvPicPr>
        <p:blipFill rotWithShape="1">
          <a:blip r:embed="rId7"/>
          <a:srcRect l="8607" t="20029" b="9106"/>
          <a:stretch/>
        </p:blipFill>
        <p:spPr>
          <a:xfrm>
            <a:off x="4943872" y="4792503"/>
            <a:ext cx="3226013" cy="13898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771" y="1161828"/>
            <a:ext cx="2248392" cy="299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72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9" y="1"/>
            <a:ext cx="1218072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6"/>
          <p:cNvSpPr txBox="1">
            <a:spLocks noGrp="1"/>
          </p:cNvSpPr>
          <p:nvPr>
            <p:ph type="body" idx="4"/>
          </p:nvPr>
        </p:nvSpPr>
        <p:spPr>
          <a:xfrm>
            <a:off x="838200" y="1005833"/>
            <a:ext cx="10918400" cy="1188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0" indent="0" algn="l">
              <a:spcBef>
                <a:spcPts val="0"/>
              </a:spcBef>
            </a:pPr>
            <a:r>
              <a:rPr lang="it" b="1" dirty="0"/>
              <a:t>APECS</a:t>
            </a:r>
            <a:r>
              <a:rPr lang="it" dirty="0"/>
              <a:t>: an opportunity for </a:t>
            </a:r>
            <a:endParaRPr dirty="0"/>
          </a:p>
          <a:p>
            <a:pPr marL="0" indent="0" algn="l">
              <a:spcBef>
                <a:spcPts val="0"/>
              </a:spcBef>
            </a:pPr>
            <a:r>
              <a:rPr lang="it" dirty="0"/>
              <a:t>early career scientists</a:t>
            </a:r>
            <a:endParaRPr dirty="0"/>
          </a:p>
          <a:p>
            <a:pPr marL="0" indent="0" algn="l">
              <a:spcBef>
                <a:spcPts val="0"/>
              </a:spcBef>
            </a:pPr>
            <a:endParaRPr dirty="0"/>
          </a:p>
        </p:txBody>
      </p:sp>
      <p:sp>
        <p:nvSpPr>
          <p:cNvPr id="316" name="Google Shape;316;p36"/>
          <p:cNvSpPr txBox="1">
            <a:spLocks noGrp="1"/>
          </p:cNvSpPr>
          <p:nvPr>
            <p:ph type="body" idx="1"/>
          </p:nvPr>
        </p:nvSpPr>
        <p:spPr>
          <a:xfrm>
            <a:off x="415600" y="2335112"/>
            <a:ext cx="9098800" cy="42016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rmAutofit lnSpcReduction="10000"/>
          </a:bodyPr>
          <a:lstStyle/>
          <a:p>
            <a:pPr indent="-448722" algn="l">
              <a:buSzPts val="1700"/>
              <a:buFont typeface="Libre Franklin"/>
              <a:buChar char="●"/>
            </a:pPr>
            <a:r>
              <a:rPr lang="it" sz="2267" dirty="0">
                <a:latin typeface="Libre Franklin"/>
                <a:ea typeface="Libre Franklin"/>
                <a:cs typeface="Libre Franklin"/>
                <a:sym typeface="Libre Franklin"/>
              </a:rPr>
              <a:t>Scientific article publications</a:t>
            </a:r>
            <a:endParaRPr sz="2267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448722" algn="l">
              <a:spcBef>
                <a:spcPts val="0"/>
              </a:spcBef>
              <a:buSzPts val="1700"/>
              <a:buFont typeface="Libre Franklin"/>
              <a:buChar char="●"/>
            </a:pPr>
            <a:r>
              <a:rPr lang="it" sz="2267" dirty="0">
                <a:latin typeface="Libre Franklin"/>
                <a:ea typeface="Libre Franklin"/>
                <a:cs typeface="Libre Franklin"/>
                <a:sym typeface="Libre Franklin"/>
              </a:rPr>
              <a:t>IPCC revisions</a:t>
            </a:r>
            <a:endParaRPr sz="2267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448722" algn="l">
              <a:spcBef>
                <a:spcPts val="0"/>
              </a:spcBef>
              <a:buSzPts val="1700"/>
              <a:buFont typeface="Libre Franklin"/>
              <a:buChar char="●"/>
            </a:pPr>
            <a:r>
              <a:rPr lang="it" sz="2267" dirty="0">
                <a:latin typeface="Libre Franklin"/>
                <a:ea typeface="Libre Franklin"/>
                <a:cs typeface="Libre Franklin"/>
                <a:sym typeface="Libre Franklin"/>
              </a:rPr>
              <a:t>EPB plenary meetings rapporteurs</a:t>
            </a:r>
            <a:endParaRPr sz="2267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448722" algn="l">
              <a:spcBef>
                <a:spcPts val="0"/>
              </a:spcBef>
              <a:buSzPts val="1700"/>
              <a:buFont typeface="Libre Franklin"/>
              <a:buChar char="●"/>
            </a:pPr>
            <a:r>
              <a:rPr lang="it" sz="2267" dirty="0">
                <a:latin typeface="Libre Franklin"/>
                <a:ea typeface="Libre Franklin"/>
                <a:cs typeface="Libre Franklin"/>
                <a:sym typeface="Libre Franklin"/>
              </a:rPr>
              <a:t>Communication skills (oral presentations, blog post writing)</a:t>
            </a:r>
            <a:endParaRPr sz="2267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448722" algn="l">
              <a:spcBef>
                <a:spcPts val="0"/>
              </a:spcBef>
              <a:buSzPts val="1700"/>
              <a:buFont typeface="Libre Franklin"/>
              <a:buChar char="●"/>
            </a:pPr>
            <a:r>
              <a:rPr lang="it" sz="2267" dirty="0">
                <a:latin typeface="Libre Franklin"/>
                <a:ea typeface="Libre Franklin"/>
                <a:cs typeface="Libre Franklin"/>
                <a:sym typeface="Libre Franklin"/>
              </a:rPr>
              <a:t>Community-building → support</a:t>
            </a:r>
            <a:endParaRPr sz="2267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448722" algn="l">
              <a:spcBef>
                <a:spcPts val="0"/>
              </a:spcBef>
              <a:buSzPts val="1700"/>
              <a:buFont typeface="Libre Franklin"/>
              <a:buChar char="●"/>
            </a:pPr>
            <a:r>
              <a:rPr lang="it" sz="2267" dirty="0">
                <a:latin typeface="Libre Franklin"/>
                <a:ea typeface="Libre Franklin"/>
                <a:cs typeface="Libre Franklin"/>
                <a:sym typeface="Libre Franklin"/>
              </a:rPr>
              <a:t>Education skills (raise awareness about climate change and other sensitive topics)</a:t>
            </a:r>
            <a:endParaRPr lang="en-BE" sz="2267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448722" algn="l">
              <a:spcBef>
                <a:spcPts val="0"/>
              </a:spcBef>
              <a:buSzPts val="1700"/>
              <a:buFont typeface="Libre Franklin"/>
              <a:buChar char="●"/>
            </a:pPr>
            <a:r>
              <a:rPr lang="en-US" sz="2267" dirty="0">
                <a:latin typeface="Libre Franklin"/>
                <a:ea typeface="Libre Franklin"/>
                <a:cs typeface="Libre Franklin"/>
                <a:sym typeface="Libre Franklin"/>
              </a:rPr>
              <a:t>Networking (nationally &amp; internationally)</a:t>
            </a:r>
          </a:p>
        </p:txBody>
      </p:sp>
    </p:spTree>
    <p:extLst>
      <p:ext uri="{BB962C8B-B14F-4D97-AF65-F5344CB8AC3E}">
        <p14:creationId xmlns:p14="http://schemas.microsoft.com/office/powerpoint/2010/main" val="2575517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9" y="1"/>
            <a:ext cx="1218072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11" b="9333"/>
          <a:stretch/>
        </p:blipFill>
        <p:spPr>
          <a:xfrm>
            <a:off x="877419" y="1885908"/>
            <a:ext cx="6558290" cy="4690471"/>
          </a:xfrm>
          <a:prstGeom prst="rect">
            <a:avLst/>
          </a:prstGeom>
        </p:spPr>
      </p:pic>
      <p:sp>
        <p:nvSpPr>
          <p:cNvPr id="323" name="Google Shape;323;p37"/>
          <p:cNvSpPr txBox="1">
            <a:spLocks noGrp="1"/>
          </p:cNvSpPr>
          <p:nvPr>
            <p:ph type="title"/>
          </p:nvPr>
        </p:nvSpPr>
        <p:spPr>
          <a:xfrm>
            <a:off x="1319996" y="891508"/>
            <a:ext cx="5676800" cy="99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r>
              <a:rPr lang="it" dirty="0">
                <a:solidFill>
                  <a:srgbClr val="0B4585"/>
                </a:solidFill>
                <a:latin typeface="Libre Franklin" panose="020B0604020202020204" charset="0"/>
              </a:rPr>
              <a:t>Thank you!</a:t>
            </a:r>
            <a:endParaRPr dirty="0">
              <a:solidFill>
                <a:srgbClr val="0B4585"/>
              </a:solidFill>
              <a:latin typeface="Libre Franklin" panose="020B0604020202020204" charset="0"/>
            </a:endParaRPr>
          </a:p>
        </p:txBody>
      </p:sp>
      <p:pic>
        <p:nvPicPr>
          <p:cNvPr id="5" name="Google Shape;26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8286" y="1894950"/>
            <a:ext cx="410800" cy="414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67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78286" y="2526716"/>
            <a:ext cx="410800" cy="414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68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78286" y="3158482"/>
            <a:ext cx="430800" cy="432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69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78286" y="3814453"/>
            <a:ext cx="430800" cy="43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845036" y="4256116"/>
            <a:ext cx="43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3200" b="1" dirty="0"/>
              <a:t>@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75588" y="1861699"/>
            <a:ext cx="1749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A</a:t>
            </a:r>
            <a:r>
              <a:rPr lang="en-BE" dirty="0">
                <a:latin typeface="Franklin Gothic Book" panose="020B0503020102020204" pitchFamily="34" charset="0"/>
              </a:rPr>
              <a:t>pecs belgium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75586" y="2526716"/>
            <a:ext cx="2076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@</a:t>
            </a:r>
            <a:r>
              <a:rPr lang="en-US" dirty="0" err="1">
                <a:latin typeface="Franklin Gothic Book" panose="020B0503020102020204" pitchFamily="34" charset="0"/>
              </a:rPr>
              <a:t>APECSbelgium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90813" y="3158482"/>
            <a:ext cx="2059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dirty="0">
                <a:latin typeface="Franklin Gothic Book" panose="020B0503020102020204" pitchFamily="34" charset="0"/>
              </a:rPr>
              <a:t>@apecsbelgium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90812" y="3790248"/>
            <a:ext cx="344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dirty="0">
                <a:latin typeface="Franklin Gothic Book" panose="020B0503020102020204" pitchFamily="34" charset="0"/>
              </a:rPr>
              <a:t>apecsbelgium.wordpress.com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90812" y="4388418"/>
            <a:ext cx="344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a</a:t>
            </a:r>
            <a:r>
              <a:rPr lang="en-BE" dirty="0">
                <a:latin typeface="Franklin Gothic Book" panose="020B0503020102020204" pitchFamily="34" charset="0"/>
              </a:rPr>
              <a:t>pecsbeglium@gmail.com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78286" y="4984754"/>
            <a:ext cx="31472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000" dirty="0">
                <a:solidFill>
                  <a:srgbClr val="F0620C"/>
                </a:solidFill>
                <a:latin typeface="Franklin Gothic Demi" panose="020B0703020102020204" pitchFamily="34" charset="0"/>
                <a:ea typeface="Libre Franklin"/>
                <a:cs typeface="Libre Franklin"/>
              </a:rPr>
              <a:t>Support our activities!</a:t>
            </a:r>
          </a:p>
          <a:p>
            <a:r>
              <a:rPr lang="en-BE" dirty="0">
                <a:solidFill>
                  <a:srgbClr val="0B4585"/>
                </a:solidFill>
                <a:latin typeface="Franklin Gothic Book" panose="020B0503020102020204" pitchFamily="34" charset="0"/>
                <a:ea typeface="Libre Franklin"/>
                <a:cs typeface="Libre Franklin"/>
              </a:rPr>
              <a:t>IBAN: </a:t>
            </a:r>
            <a:r>
              <a:rPr lang="en-US" dirty="0">
                <a:solidFill>
                  <a:srgbClr val="0B4585"/>
                </a:solidFill>
                <a:latin typeface="Franklin Gothic Book" panose="020B0503020102020204" pitchFamily="34" charset="0"/>
                <a:ea typeface="Libre Franklin"/>
                <a:cs typeface="Libre Franklin"/>
              </a:rPr>
              <a:t>BE06735044962922</a:t>
            </a:r>
            <a:endParaRPr lang="en-BE" dirty="0">
              <a:solidFill>
                <a:srgbClr val="0B4585"/>
              </a:solidFill>
              <a:latin typeface="Franklin Gothic Book" panose="020B0503020102020204" pitchFamily="34" charset="0"/>
              <a:ea typeface="Libre Franklin"/>
              <a:cs typeface="Libre Franklin"/>
            </a:endParaRPr>
          </a:p>
          <a:p>
            <a:r>
              <a:rPr lang="en-BE" dirty="0">
                <a:solidFill>
                  <a:srgbClr val="0B4585"/>
                </a:solidFill>
                <a:latin typeface="Franklin Gothic Book" panose="020B0503020102020204" pitchFamily="34" charset="0"/>
                <a:ea typeface="Libre Franklin"/>
                <a:cs typeface="Libre Franklin"/>
              </a:rPr>
              <a:t>Name: </a:t>
            </a:r>
            <a:r>
              <a:rPr lang="en-US" dirty="0">
                <a:solidFill>
                  <a:srgbClr val="0B4585"/>
                </a:solidFill>
                <a:latin typeface="Franklin Gothic Book" panose="020B0503020102020204" pitchFamily="34" charset="0"/>
                <a:ea typeface="Libre Franklin"/>
                <a:cs typeface="Libre Franklin"/>
                <a:sym typeface="Calibri"/>
              </a:rPr>
              <a:t>APECS</a:t>
            </a:r>
            <a:r>
              <a:rPr lang="en-US" dirty="0">
                <a:solidFill>
                  <a:srgbClr val="0B4585"/>
                </a:solidFill>
                <a:latin typeface="Franklin Gothic Book" panose="020B0503020102020204" pitchFamily="34" charset="0"/>
                <a:ea typeface="Libre Franklin"/>
                <a:cs typeface="Libre Franklin"/>
              </a:rPr>
              <a:t> Belgium</a:t>
            </a:r>
            <a:endParaRPr lang="en-BE" dirty="0">
              <a:solidFill>
                <a:srgbClr val="0B4585"/>
              </a:solidFill>
              <a:latin typeface="Franklin Gothic Book" panose="020B0503020102020204" pitchFamily="34" charset="0"/>
              <a:ea typeface="Libre Franklin"/>
              <a:cs typeface="Libre Franklin"/>
            </a:endParaRPr>
          </a:p>
          <a:p>
            <a:r>
              <a:rPr lang="en-BE" dirty="0">
                <a:solidFill>
                  <a:srgbClr val="0B4585"/>
                </a:solidFill>
                <a:latin typeface="Franklin Gothic Book" panose="020B0503020102020204" pitchFamily="34" charset="0"/>
                <a:ea typeface="Libre Franklin"/>
                <a:cs typeface="Libre Franklin"/>
              </a:rPr>
              <a:t>Bank: KBC </a:t>
            </a:r>
            <a:endParaRPr lang="en-US" dirty="0">
              <a:solidFill>
                <a:srgbClr val="0B4585"/>
              </a:solidFill>
              <a:latin typeface="Franklin Gothic Book" panose="020B0503020102020204" pitchFamily="34" charset="0"/>
              <a:ea typeface="Libre Franklin"/>
              <a:cs typeface="Libre Franklin"/>
            </a:endParaRPr>
          </a:p>
        </p:txBody>
      </p:sp>
    </p:spTree>
    <p:extLst>
      <p:ext uri="{BB962C8B-B14F-4D97-AF65-F5344CB8AC3E}">
        <p14:creationId xmlns:p14="http://schemas.microsoft.com/office/powerpoint/2010/main" val="3824704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230</Words>
  <Application>Microsoft Office PowerPoint</Application>
  <PresentationFormat>Grand écran</PresentationFormat>
  <Paragraphs>63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Franklin Gothic</vt:lpstr>
      <vt:lpstr>Franklin Gothic Book</vt:lpstr>
      <vt:lpstr>Franklin Gothic Demi</vt:lpstr>
      <vt:lpstr>Libre Franklin</vt:lpstr>
      <vt:lpstr>Office Theme</vt:lpstr>
      <vt:lpstr>The Association of  Polar Early Career Scientists</vt:lpstr>
      <vt:lpstr>A bit of history</vt:lpstr>
      <vt:lpstr>Who are we?</vt:lpstr>
      <vt:lpstr>Présentation PowerPoint</vt:lpstr>
      <vt:lpstr>Présentation PowerPoint</vt:lpstr>
      <vt:lpstr>Présentation PowerPoint</vt:lpstr>
      <vt:lpstr>Présentation PowerPoint</vt:lpstr>
      <vt:lpstr>Thank you!</vt:lpstr>
    </vt:vector>
  </TitlesOfParts>
  <Company>ULg - Faculté des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</dc:creator>
  <cp:lastModifiedBy>Christophe Houyoux</cp:lastModifiedBy>
  <cp:revision>19</cp:revision>
  <dcterms:created xsi:type="dcterms:W3CDTF">2022-09-21T15:08:15Z</dcterms:created>
  <dcterms:modified xsi:type="dcterms:W3CDTF">2022-10-20T13:43:50Z</dcterms:modified>
</cp:coreProperties>
</file>