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ms-office.legacyDiagramTex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sldIdLst>
    <p:sldId id="286" r:id="rId2"/>
    <p:sldId id="278" r:id="rId3"/>
    <p:sldId id="280" r:id="rId4"/>
    <p:sldId id="283" r:id="rId5"/>
    <p:sldId id="285" r:id="rId6"/>
    <p:sldId id="258" r:id="rId7"/>
    <p:sldId id="259" r:id="rId8"/>
    <p:sldId id="261" r:id="rId9"/>
    <p:sldId id="260" r:id="rId10"/>
    <p:sldId id="262" r:id="rId11"/>
    <p:sldId id="263" r:id="rId12"/>
    <p:sldId id="268" r:id="rId13"/>
    <p:sldId id="269" r:id="rId14"/>
    <p:sldId id="270" r:id="rId15"/>
    <p:sldId id="271" r:id="rId16"/>
    <p:sldId id="288" r:id="rId17"/>
    <p:sldId id="272" r:id="rId18"/>
    <p:sldId id="274" r:id="rId19"/>
    <p:sldId id="289" r:id="rId20"/>
    <p:sldId id="279" r:id="rId21"/>
    <p:sldId id="273" r:id="rId22"/>
    <p:sldId id="267" r:id="rId23"/>
    <p:sldId id="264" r:id="rId24"/>
    <p:sldId id="265" r:id="rId25"/>
    <p:sldId id="266" r:id="rId26"/>
    <p:sldId id="276" r:id="rId27"/>
    <p:sldId id="275" r:id="rId28"/>
    <p:sldId id="277" r:id="rId29"/>
    <p:sldId id="287" r:id="rId30"/>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3300"/>
    <a:srgbClr val="33CC33"/>
    <a:srgbClr val="008000"/>
    <a:srgbClr val="33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0" autoAdjust="0"/>
  </p:normalViewPr>
  <p:slideViewPr>
    <p:cSldViewPr>
      <p:cViewPr>
        <p:scale>
          <a:sx n="94" d="100"/>
          <a:sy n="94" d="100"/>
        </p:scale>
        <p:origin x="-474" y="-3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06/relationships/legacyDocTextInfo" Target="legacyDocTextInfo.bin"/></Relationships>
</file>

<file path=ppt/drawings/_rels/vmlDrawing1.vml.rels><?xml version="1.0" encoding="UTF-8" standalone="yes"?>
<Relationships xmlns="http://schemas.openxmlformats.org/package/2006/relationships"><Relationship Id="rId8" Type="http://schemas.microsoft.com/office/2006/relationships/legacyDiagramText" Target="legacyDiagramText8.bin"/><Relationship Id="rId3" Type="http://schemas.microsoft.com/office/2006/relationships/legacyDiagramText" Target="legacyDiagramText3.bin"/><Relationship Id="rId7" Type="http://schemas.microsoft.com/office/2006/relationships/legacyDiagramText" Target="legacyDiagramText7.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11" Type="http://schemas.microsoft.com/office/2006/relationships/legacyDiagramText" Target="legacyDiagramText11.bin"/><Relationship Id="rId5" Type="http://schemas.microsoft.com/office/2006/relationships/legacyDiagramText" Target="legacyDiagramText5.bin"/><Relationship Id="rId10" Type="http://schemas.microsoft.com/office/2006/relationships/legacyDiagramText" Target="legacyDiagramText10.bin"/><Relationship Id="rId4" Type="http://schemas.microsoft.com/office/2006/relationships/legacyDiagramText" Target="legacyDiagramText4.bin"/><Relationship Id="rId9" Type="http://schemas.microsoft.com/office/2006/relationships/legacyDiagramText" Target="legacyDiagramText9.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nl-BE"/>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nl-BE"/>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nl-BE"/>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endParaRPr lang="fr-BE"/>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nl-BE"/>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nl-BE"/>
            </a:p>
          </p:txBody>
        </p:sp>
        <p:sp>
          <p:nvSpPr>
            <p:cNvPr id="7" name="Freeform 10"/>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fr-BE"/>
            </a:p>
          </p:txBody>
        </p:sp>
      </p:grpSp>
      <p:sp>
        <p:nvSpPr>
          <p:cNvPr id="53259"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noProof="0" smtClean="0"/>
              <a:t>Click to edit Master title style</a:t>
            </a:r>
          </a:p>
        </p:txBody>
      </p:sp>
      <p:sp>
        <p:nvSpPr>
          <p:cNvPr id="5326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3" name="Rectangle 13"/>
          <p:cNvSpPr>
            <a:spLocks noGrp="1" noChangeArrowheads="1"/>
          </p:cNvSpPr>
          <p:nvPr>
            <p:ph type="dt" sz="quarter" idx="10"/>
          </p:nvPr>
        </p:nvSpPr>
        <p:spPr>
          <a:xfrm>
            <a:off x="457200" y="6248400"/>
            <a:ext cx="2133600" cy="4762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mtClean="0"/>
            </a:lvl1pPr>
          </a:lstStyle>
          <a:p>
            <a:pPr>
              <a:defRPr/>
            </a:pPr>
            <a:fld id="{6B51CD71-3609-4907-A5A6-0F6F798762BB}" type="datetimeFigureOut">
              <a:rPr lang="en-US"/>
              <a:pPr>
                <a:defRPr/>
              </a:pPr>
              <a:t>7/24/2013</a:t>
            </a:fld>
            <a:endParaRPr lang="en-US"/>
          </a:p>
        </p:txBody>
      </p:sp>
      <p:sp>
        <p:nvSpPr>
          <p:cNvPr id="14" name="Rectangle 14"/>
          <p:cNvSpPr>
            <a:spLocks noGrp="1" noChangeArrowheads="1"/>
          </p:cNvSpPr>
          <p:nvPr>
            <p:ph type="ftr" sz="quarter" idx="11"/>
          </p:nvPr>
        </p:nvSpPr>
        <p:spPr>
          <a:xfrm>
            <a:off x="3124200" y="6251575"/>
            <a:ext cx="2895600" cy="4762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mtClean="0"/>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mtClean="0"/>
            </a:lvl1pPr>
          </a:lstStyle>
          <a:p>
            <a:pPr>
              <a:defRPr/>
            </a:pPr>
            <a:fld id="{4000F6D6-A88D-40EC-812C-1E45C338054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2"/>
          <p:cNvSpPr>
            <a:spLocks noGrp="1" noChangeArrowheads="1"/>
          </p:cNvSpPr>
          <p:nvPr>
            <p:ph type="dt" sz="half" idx="10"/>
          </p:nvPr>
        </p:nvSpPr>
        <p:spPr>
          <a:ln/>
        </p:spPr>
        <p:txBody>
          <a:bodyPr/>
          <a:lstStyle>
            <a:lvl1pPr>
              <a:defRPr/>
            </a:lvl1pPr>
          </a:lstStyle>
          <a:p>
            <a:pPr>
              <a:defRPr/>
            </a:pPr>
            <a:fld id="{A7C69D62-1180-4133-862F-5237D4D49FAC}" type="datetimeFigureOut">
              <a:rPr lang="en-US"/>
              <a:pPr>
                <a:defRPr/>
              </a:pPr>
              <a:t>7/24/2013</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D5763770-30F3-401E-9E52-E2BF68CDB894}"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2"/>
          <p:cNvSpPr>
            <a:spLocks noGrp="1" noChangeArrowheads="1"/>
          </p:cNvSpPr>
          <p:nvPr>
            <p:ph type="dt" sz="half" idx="10"/>
          </p:nvPr>
        </p:nvSpPr>
        <p:spPr>
          <a:ln/>
        </p:spPr>
        <p:txBody>
          <a:bodyPr/>
          <a:lstStyle>
            <a:lvl1pPr>
              <a:defRPr/>
            </a:lvl1pPr>
          </a:lstStyle>
          <a:p>
            <a:pPr>
              <a:defRPr/>
            </a:pPr>
            <a:fld id="{A5EC6606-173C-4412-A63B-DBEAA0C390DB}" type="datetimeFigureOut">
              <a:rPr lang="en-US"/>
              <a:pPr>
                <a:defRPr/>
              </a:pPr>
              <a:t>7/24/2013</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07B3BBA-C532-45C8-A269-8836B16F95F9}"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el en vier objecten">
    <p:spTree>
      <p:nvGrpSpPr>
        <p:cNvPr id="1" name=""/>
        <p:cNvGrpSpPr/>
        <p:nvPr/>
      </p:nvGrpSpPr>
      <p:grpSpPr>
        <a:xfrm>
          <a:off x="0" y="0"/>
          <a:ext cx="0" cy="0"/>
          <a:chOff x="0" y="0"/>
          <a:chExt cx="0" cy="0"/>
        </a:xfrm>
      </p:grpSpPr>
      <p:sp>
        <p:nvSpPr>
          <p:cNvPr id="2" name="Titel 1"/>
          <p:cNvSpPr>
            <a:spLocks noGrp="1"/>
          </p:cNvSpPr>
          <p:nvPr>
            <p:ph type="title" sz="quarter"/>
          </p:nvPr>
        </p:nvSpPr>
        <p:spPr>
          <a:xfrm>
            <a:off x="457200" y="274638"/>
            <a:ext cx="8229600" cy="1143000"/>
          </a:xfrm>
        </p:spPr>
        <p:txBody>
          <a:bodyPr/>
          <a:lstStyle/>
          <a:p>
            <a:r>
              <a:rPr lang="nl-NL" smtClean="0"/>
              <a:t>Klik om de stijl te bewerken</a:t>
            </a:r>
            <a:endParaRPr lang="nl-BE"/>
          </a:p>
        </p:txBody>
      </p:sp>
      <p:sp>
        <p:nvSpPr>
          <p:cNvPr id="3" name="Tijdelijke aanduiding voor inhoud 2"/>
          <p:cNvSpPr>
            <a:spLocks noGrp="1"/>
          </p:cNvSpPr>
          <p:nvPr>
            <p:ph sz="quarter" idx="1"/>
          </p:nvPr>
        </p:nvSpPr>
        <p:spPr>
          <a:xfrm>
            <a:off x="457200" y="1600200"/>
            <a:ext cx="4038600" cy="21859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quarter" idx="2"/>
          </p:nvPr>
        </p:nvSpPr>
        <p:spPr>
          <a:xfrm>
            <a:off x="4648200" y="1600200"/>
            <a:ext cx="4038600" cy="21859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inhoud 4"/>
          <p:cNvSpPr>
            <a:spLocks noGrp="1"/>
          </p:cNvSpPr>
          <p:nvPr>
            <p:ph sz="quarter" idx="3"/>
          </p:nvPr>
        </p:nvSpPr>
        <p:spPr>
          <a:xfrm>
            <a:off x="457200" y="3938588"/>
            <a:ext cx="4038600" cy="21875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inhoud 5"/>
          <p:cNvSpPr>
            <a:spLocks noGrp="1"/>
          </p:cNvSpPr>
          <p:nvPr>
            <p:ph sz="quarter" idx="4"/>
          </p:nvPr>
        </p:nvSpPr>
        <p:spPr>
          <a:xfrm>
            <a:off x="4648200" y="3938588"/>
            <a:ext cx="4038600" cy="21875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Rectangle 2"/>
          <p:cNvSpPr>
            <a:spLocks noGrp="1" noChangeArrowheads="1"/>
          </p:cNvSpPr>
          <p:nvPr>
            <p:ph type="dt" sz="half" idx="10"/>
          </p:nvPr>
        </p:nvSpPr>
        <p:spPr>
          <a:ln/>
        </p:spPr>
        <p:txBody>
          <a:bodyPr/>
          <a:lstStyle>
            <a:lvl1pPr>
              <a:defRPr/>
            </a:lvl1pPr>
          </a:lstStyle>
          <a:p>
            <a:pPr>
              <a:defRPr/>
            </a:pPr>
            <a:fld id="{6256FFF8-0478-46EC-9C8F-FE9CB8CA2CAD}" type="datetimeFigureOut">
              <a:rPr lang="en-US"/>
              <a:pPr>
                <a:defRPr/>
              </a:pPr>
              <a:t>7/24/2013</a:t>
            </a:fld>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B1758E9E-A108-4198-962B-6FCA9017C7D2}"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el en diagram of organigram">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nl-BE"/>
          </a:p>
        </p:txBody>
      </p:sp>
      <p:sp>
        <p:nvSpPr>
          <p:cNvPr id="3" name="Tijdelijke aanduiding voor SmartArt 2"/>
          <p:cNvSpPr>
            <a:spLocks noGrp="1"/>
          </p:cNvSpPr>
          <p:nvPr>
            <p:ph type="dgm" idx="1"/>
          </p:nvPr>
        </p:nvSpPr>
        <p:spPr>
          <a:xfrm>
            <a:off x="457200" y="1600200"/>
            <a:ext cx="8229600" cy="4525963"/>
          </a:xfrm>
        </p:spPr>
        <p:txBody>
          <a:bodyPr/>
          <a:lstStyle/>
          <a:p>
            <a:pPr lvl="0"/>
            <a:endParaRPr lang="nl-BE" noProof="0" smtClean="0"/>
          </a:p>
        </p:txBody>
      </p:sp>
      <p:sp>
        <p:nvSpPr>
          <p:cNvPr id="4" name="Rectangle 2"/>
          <p:cNvSpPr>
            <a:spLocks noGrp="1" noChangeArrowheads="1"/>
          </p:cNvSpPr>
          <p:nvPr>
            <p:ph type="dt" sz="half" idx="10"/>
          </p:nvPr>
        </p:nvSpPr>
        <p:spPr>
          <a:ln/>
        </p:spPr>
        <p:txBody>
          <a:bodyPr/>
          <a:lstStyle>
            <a:lvl1pPr>
              <a:defRPr/>
            </a:lvl1pPr>
          </a:lstStyle>
          <a:p>
            <a:pPr>
              <a:defRPr/>
            </a:pPr>
            <a:fld id="{E07010D6-E419-4E75-8A0F-ECF2C0ABB72C}" type="datetimeFigureOut">
              <a:rPr lang="en-US"/>
              <a:pPr>
                <a:defRPr/>
              </a:pPr>
              <a:t>7/24/2013</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D46B5C6-C09C-45DC-B2F3-B1EF611AF1F4}"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2"/>
          <p:cNvSpPr>
            <a:spLocks noGrp="1" noChangeArrowheads="1"/>
          </p:cNvSpPr>
          <p:nvPr>
            <p:ph type="dt" sz="half" idx="10"/>
          </p:nvPr>
        </p:nvSpPr>
        <p:spPr>
          <a:ln/>
        </p:spPr>
        <p:txBody>
          <a:bodyPr/>
          <a:lstStyle>
            <a:lvl1pPr>
              <a:defRPr/>
            </a:lvl1pPr>
          </a:lstStyle>
          <a:p>
            <a:pPr>
              <a:defRPr/>
            </a:pPr>
            <a:fld id="{850FE408-C46A-4821-84F9-817C11989669}" type="datetimeFigureOut">
              <a:rPr lang="en-US"/>
              <a:pPr>
                <a:defRPr/>
              </a:pPr>
              <a:t>7/24/2013</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AA9CB674-1F3F-428B-BE5E-F5433203CC0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2"/>
          <p:cNvSpPr>
            <a:spLocks noGrp="1" noChangeArrowheads="1"/>
          </p:cNvSpPr>
          <p:nvPr>
            <p:ph type="dt" sz="half" idx="10"/>
          </p:nvPr>
        </p:nvSpPr>
        <p:spPr>
          <a:ln/>
        </p:spPr>
        <p:txBody>
          <a:bodyPr/>
          <a:lstStyle>
            <a:lvl1pPr>
              <a:defRPr/>
            </a:lvl1pPr>
          </a:lstStyle>
          <a:p>
            <a:pPr>
              <a:defRPr/>
            </a:pPr>
            <a:fld id="{17C6DC5F-6F48-414A-9995-3F9EC0A6E5BA}" type="datetimeFigureOut">
              <a:rPr lang="en-US"/>
              <a:pPr>
                <a:defRPr/>
              </a:pPr>
              <a:t>7/24/2013</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3C27B33-4FC0-4AE7-B587-9FE73ADA8786}"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Rectangle 2"/>
          <p:cNvSpPr>
            <a:spLocks noGrp="1" noChangeArrowheads="1"/>
          </p:cNvSpPr>
          <p:nvPr>
            <p:ph type="dt" sz="half" idx="10"/>
          </p:nvPr>
        </p:nvSpPr>
        <p:spPr>
          <a:ln/>
        </p:spPr>
        <p:txBody>
          <a:bodyPr/>
          <a:lstStyle>
            <a:lvl1pPr>
              <a:defRPr/>
            </a:lvl1pPr>
          </a:lstStyle>
          <a:p>
            <a:pPr>
              <a:defRPr/>
            </a:pPr>
            <a:fld id="{AA80498D-20DD-48BD-91E8-86C0EB72D41B}" type="datetimeFigureOut">
              <a:rPr lang="en-US"/>
              <a:pPr>
                <a:defRPr/>
              </a:pPr>
              <a:t>7/24/2013</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16CFF15-B7CE-474E-8D6B-7932C018251A}"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Rectangle 2"/>
          <p:cNvSpPr>
            <a:spLocks noGrp="1" noChangeArrowheads="1"/>
          </p:cNvSpPr>
          <p:nvPr>
            <p:ph type="dt" sz="half" idx="10"/>
          </p:nvPr>
        </p:nvSpPr>
        <p:spPr>
          <a:ln/>
        </p:spPr>
        <p:txBody>
          <a:bodyPr/>
          <a:lstStyle>
            <a:lvl1pPr>
              <a:defRPr/>
            </a:lvl1pPr>
          </a:lstStyle>
          <a:p>
            <a:pPr>
              <a:defRPr/>
            </a:pPr>
            <a:fld id="{35CA1624-83C8-4E36-B475-1A93B7E0B15E}" type="datetimeFigureOut">
              <a:rPr lang="en-US"/>
              <a:pPr>
                <a:defRPr/>
              </a:pPr>
              <a:t>7/24/2013</a:t>
            </a:fld>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78AF0F81-3CEE-445F-8733-44C0A870595B}"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Rectangle 2"/>
          <p:cNvSpPr>
            <a:spLocks noGrp="1" noChangeArrowheads="1"/>
          </p:cNvSpPr>
          <p:nvPr>
            <p:ph type="dt" sz="half" idx="10"/>
          </p:nvPr>
        </p:nvSpPr>
        <p:spPr>
          <a:ln/>
        </p:spPr>
        <p:txBody>
          <a:bodyPr/>
          <a:lstStyle>
            <a:lvl1pPr>
              <a:defRPr/>
            </a:lvl1pPr>
          </a:lstStyle>
          <a:p>
            <a:pPr>
              <a:defRPr/>
            </a:pPr>
            <a:fld id="{C2D42134-8395-4C86-92AE-D01055791B80}" type="datetimeFigureOut">
              <a:rPr lang="en-US"/>
              <a:pPr>
                <a:defRPr/>
              </a:pPr>
              <a:t>7/24/2013</a:t>
            </a:fld>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55317706-2DE5-40BF-B0E4-B45F0F64A70C}"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A5175591-E453-4795-9940-A8D0130B4EBC}" type="datetimeFigureOut">
              <a:rPr lang="en-US"/>
              <a:pPr>
                <a:defRPr/>
              </a:pPr>
              <a:t>7/24/2013</a:t>
            </a:fld>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112B4A9D-3792-40D7-9D49-FDBDCDE16F6E}"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2"/>
          <p:cNvSpPr>
            <a:spLocks noGrp="1" noChangeArrowheads="1"/>
          </p:cNvSpPr>
          <p:nvPr>
            <p:ph type="dt" sz="half" idx="10"/>
          </p:nvPr>
        </p:nvSpPr>
        <p:spPr>
          <a:ln/>
        </p:spPr>
        <p:txBody>
          <a:bodyPr/>
          <a:lstStyle>
            <a:lvl1pPr>
              <a:defRPr/>
            </a:lvl1pPr>
          </a:lstStyle>
          <a:p>
            <a:pPr>
              <a:defRPr/>
            </a:pPr>
            <a:fld id="{7D9E489A-46BA-4A4A-8282-F6DE0279186B}" type="datetimeFigureOut">
              <a:rPr lang="en-US"/>
              <a:pPr>
                <a:defRPr/>
              </a:pPr>
              <a:t>7/24/2013</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72BD184-D154-454B-9181-44680290416C}"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2"/>
          <p:cNvSpPr>
            <a:spLocks noGrp="1" noChangeArrowheads="1"/>
          </p:cNvSpPr>
          <p:nvPr>
            <p:ph type="dt" sz="half" idx="10"/>
          </p:nvPr>
        </p:nvSpPr>
        <p:spPr>
          <a:ln/>
        </p:spPr>
        <p:txBody>
          <a:bodyPr/>
          <a:lstStyle>
            <a:lvl1pPr>
              <a:defRPr/>
            </a:lvl1pPr>
          </a:lstStyle>
          <a:p>
            <a:pPr>
              <a:defRPr/>
            </a:pPr>
            <a:fld id="{2E84D594-FBED-4770-97E6-196685394624}" type="datetimeFigureOut">
              <a:rPr lang="en-US"/>
              <a:pPr>
                <a:defRPr/>
              </a:pPr>
              <a:t>7/24/2013</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8621ED8-80CC-4104-A51F-10185B519108}"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fld id="{58AA479E-B096-4BBB-91CC-E4B2E560E9AC}" type="datetimeFigureOut">
              <a:rPr lang="en-US"/>
              <a:pPr>
                <a:defRPr/>
              </a:pPr>
              <a:t>7/24/2013</a:t>
            </a:fld>
            <a:endParaRPr lang="en-US"/>
          </a:p>
        </p:txBody>
      </p:sp>
      <p:sp>
        <p:nvSpPr>
          <p:cNvPr id="52227"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44B43EA7-AB5F-48E1-A5C4-1B20F97AA69A}" type="slidenum">
              <a:rPr lang="en-US"/>
              <a:pPr>
                <a:defRPr/>
              </a:pPr>
              <a:t>‹#›</a:t>
            </a:fld>
            <a:endParaRPr lang="en-US"/>
          </a:p>
        </p:txBody>
      </p:sp>
      <p:grpSp>
        <p:nvGrpSpPr>
          <p:cNvPr id="2052" name="Group 4"/>
          <p:cNvGrpSpPr>
            <a:grpSpLocks/>
          </p:cNvGrpSpPr>
          <p:nvPr/>
        </p:nvGrpSpPr>
        <p:grpSpPr bwMode="auto">
          <a:xfrm>
            <a:off x="0" y="0"/>
            <a:ext cx="9140825" cy="6850063"/>
            <a:chOff x="0" y="0"/>
            <a:chExt cx="5758" cy="4315"/>
          </a:xfrm>
        </p:grpSpPr>
        <p:grpSp>
          <p:nvGrpSpPr>
            <p:cNvPr id="2056" name="Group 5"/>
            <p:cNvGrpSpPr>
              <a:grpSpLocks/>
            </p:cNvGrpSpPr>
            <p:nvPr userDrawn="1"/>
          </p:nvGrpSpPr>
          <p:grpSpPr bwMode="auto">
            <a:xfrm>
              <a:off x="1728" y="2230"/>
              <a:ext cx="4027" cy="2085"/>
              <a:chOff x="1728" y="2230"/>
              <a:chExt cx="4027" cy="2085"/>
            </a:xfrm>
          </p:grpSpPr>
          <p:sp>
            <p:nvSpPr>
              <p:cNvPr id="52230"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nl-BE"/>
              </a:p>
            </p:txBody>
          </p:sp>
          <p:sp>
            <p:nvSpPr>
              <p:cNvPr id="52231"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nl-BE"/>
              </a:p>
            </p:txBody>
          </p:sp>
          <p:sp>
            <p:nvSpPr>
              <p:cNvPr id="52232"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nl-BE"/>
              </a:p>
            </p:txBody>
          </p:sp>
          <p:sp>
            <p:nvSpPr>
              <p:cNvPr id="2062"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endParaRPr lang="fr-BE"/>
              </a:p>
            </p:txBody>
          </p:sp>
          <p:sp>
            <p:nvSpPr>
              <p:cNvPr id="52234"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nl-BE"/>
              </a:p>
            </p:txBody>
          </p:sp>
        </p:grpSp>
        <p:sp>
          <p:nvSpPr>
            <p:cNvPr id="52235"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nl-BE"/>
            </a:p>
          </p:txBody>
        </p:sp>
        <p:sp>
          <p:nvSpPr>
            <p:cNvPr id="2058" name="Freeform 12"/>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fr-BE"/>
            </a:p>
          </p:txBody>
        </p:sp>
      </p:grpSp>
      <p:sp>
        <p:nvSpPr>
          <p:cNvPr id="52237"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238"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smtClean="0">
                <a:latin typeface="Arial" charset="0"/>
              </a:defRPr>
            </a:lvl1pPr>
          </a:lstStyle>
          <a:p>
            <a:pPr>
              <a:defRPr/>
            </a:pPr>
            <a:endParaRPr lang="en-US"/>
          </a:p>
        </p:txBody>
      </p:sp>
      <p:sp>
        <p:nvSpPr>
          <p:cNvPr id="52239"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90"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62000" y="2362200"/>
            <a:ext cx="7772400" cy="1981200"/>
          </a:xfrm>
        </p:spPr>
        <p:txBody>
          <a:bodyPr>
            <a:normAutofit/>
          </a:bodyPr>
          <a:lstStyle/>
          <a:p>
            <a:pPr eaLnBrk="1" hangingPunct="1">
              <a:defRPr/>
            </a:pPr>
            <a:r>
              <a:rPr lang="en-US" sz="4800" smtClean="0"/>
              <a:t/>
            </a:r>
            <a:br>
              <a:rPr lang="en-US" sz="4800" smtClean="0"/>
            </a:br>
            <a:r>
              <a:rPr lang="en-US" sz="4000" smtClean="0"/>
              <a:t>The Black Sea Economic Cooperation (BSEC): </a:t>
            </a:r>
            <a:br>
              <a:rPr lang="en-US" sz="4000" smtClean="0"/>
            </a:br>
            <a:r>
              <a:rPr lang="en-US" sz="4000" smtClean="0"/>
              <a:t>20 years after</a:t>
            </a:r>
          </a:p>
        </p:txBody>
      </p:sp>
      <p:sp>
        <p:nvSpPr>
          <p:cNvPr id="3" name="Title 1"/>
          <p:cNvSpPr>
            <a:spLocks/>
          </p:cNvSpPr>
          <p:nvPr/>
        </p:nvSpPr>
        <p:spPr bwMode="auto">
          <a:xfrm>
            <a:off x="838200" y="4724400"/>
            <a:ext cx="7772400" cy="213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r" eaLnBrk="1" hangingPunct="1">
              <a:defRPr/>
            </a:pPr>
            <a:r>
              <a:rPr lang="en-US" sz="2800" b="1">
                <a:solidFill>
                  <a:schemeClr val="tx2"/>
                </a:solidFill>
                <a:effectLst>
                  <a:outerShdw blurRad="38100" dist="38100" dir="2700000" algn="tl">
                    <a:srgbClr val="000000"/>
                  </a:outerShdw>
                </a:effectLst>
              </a:rPr>
              <a:t>Presentation by H.E Mr </a:t>
            </a:r>
            <a:r>
              <a:rPr lang="ro-RO" sz="2800" b="1">
                <a:solidFill>
                  <a:schemeClr val="tx2"/>
                </a:solidFill>
                <a:effectLst>
                  <a:outerShdw blurRad="38100" dist="38100" dir="2700000" algn="tl">
                    <a:srgbClr val="000000"/>
                  </a:outerShdw>
                </a:effectLst>
              </a:rPr>
              <a:t>Ştefan Tinca, Ambassador of Romania to the </a:t>
            </a:r>
            <a:r>
              <a:rPr lang="en-US" sz="2800" b="1">
                <a:solidFill>
                  <a:schemeClr val="tx2"/>
                </a:solidFill>
                <a:effectLst>
                  <a:outerShdw blurRad="38100" dist="38100" dir="2700000" algn="tl">
                    <a:srgbClr val="000000"/>
                  </a:outerShdw>
                </a:effectLst>
              </a:rPr>
              <a:t/>
            </a:r>
            <a:br>
              <a:rPr lang="en-US" sz="2800" b="1">
                <a:solidFill>
                  <a:schemeClr val="tx2"/>
                </a:solidFill>
                <a:effectLst>
                  <a:outerShdw blurRad="38100" dist="38100" dir="2700000" algn="tl">
                    <a:srgbClr val="000000"/>
                  </a:outerShdw>
                </a:effectLst>
              </a:rPr>
            </a:br>
            <a:r>
              <a:rPr lang="ro-RO" sz="2800" b="1">
                <a:solidFill>
                  <a:schemeClr val="tx2"/>
                </a:solidFill>
                <a:effectLst>
                  <a:outerShdw blurRad="38100" dist="38100" dir="2700000" algn="tl">
                    <a:srgbClr val="000000"/>
                  </a:outerShdw>
                </a:effectLst>
              </a:rPr>
              <a:t>Kingdom of Belgium</a:t>
            </a:r>
            <a:br>
              <a:rPr lang="ro-RO" sz="2800" b="1">
                <a:solidFill>
                  <a:schemeClr val="tx2"/>
                </a:solidFill>
                <a:effectLst>
                  <a:outerShdw blurRad="38100" dist="38100" dir="2700000" algn="tl">
                    <a:srgbClr val="000000"/>
                  </a:outerShdw>
                </a:effectLst>
              </a:rPr>
            </a:br>
            <a:r>
              <a:rPr lang="ro-RO" sz="2800" b="1">
                <a:solidFill>
                  <a:schemeClr val="tx2"/>
                </a:solidFill>
                <a:effectLst>
                  <a:outerShdw blurRad="38100" dist="38100" dir="2700000" algn="tl">
                    <a:srgbClr val="000000"/>
                  </a:outerShdw>
                </a:effectLst>
              </a:rPr>
              <a:t/>
            </a:r>
            <a:br>
              <a:rPr lang="ro-RO" sz="2800" b="1">
                <a:solidFill>
                  <a:schemeClr val="tx2"/>
                </a:solidFill>
                <a:effectLst>
                  <a:outerShdw blurRad="38100" dist="38100" dir="2700000" algn="tl">
                    <a:srgbClr val="000000"/>
                  </a:outerShdw>
                </a:effectLst>
              </a:rPr>
            </a:br>
            <a:r>
              <a:rPr lang="ro-RO" sz="2000" b="1">
                <a:solidFill>
                  <a:schemeClr val="tx2"/>
                </a:solidFill>
                <a:effectLst>
                  <a:outerShdw blurRad="38100" dist="38100" dir="2700000" algn="tl">
                    <a:srgbClr val="000000"/>
                  </a:outerShdw>
                </a:effectLst>
              </a:rPr>
              <a:t>Brussels, 15 April 2013</a:t>
            </a:r>
            <a:endParaRPr lang="en-US" sz="2000" b="1">
              <a:solidFill>
                <a:schemeClr val="tx2"/>
              </a:solidFill>
              <a:effectLst>
                <a:outerShdw blurRad="38100" dist="38100" dir="2700000" algn="tl">
                  <a:srgbClr val="000000"/>
                </a:outerShdw>
              </a:effectLst>
            </a:endParaRPr>
          </a:p>
        </p:txBody>
      </p:sp>
      <p:pic>
        <p:nvPicPr>
          <p:cNvPr id="4100" name="Picture 4"/>
          <p:cNvPicPr>
            <a:picLocks noChangeAspect="1" noChangeArrowheads="1"/>
          </p:cNvPicPr>
          <p:nvPr/>
        </p:nvPicPr>
        <p:blipFill>
          <a:blip r:embed="rId2" cstate="print"/>
          <a:srcRect/>
          <a:stretch>
            <a:fillRect/>
          </a:stretch>
        </p:blipFill>
        <p:spPr bwMode="auto">
          <a:xfrm>
            <a:off x="2743200" y="228600"/>
            <a:ext cx="4114800" cy="243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p:txBody>
          <a:bodyPr/>
          <a:lstStyle/>
          <a:p>
            <a:pPr eaLnBrk="1" hangingPunct="1">
              <a:defRPr/>
            </a:pPr>
            <a:r>
              <a:rPr lang="en-US" smtClean="0"/>
              <a:t>Energy security perspective</a:t>
            </a:r>
          </a:p>
        </p:txBody>
      </p:sp>
      <p:sp>
        <p:nvSpPr>
          <p:cNvPr id="3" name="Content Placeholder 2"/>
          <p:cNvSpPr>
            <a:spLocks noGrp="1"/>
          </p:cNvSpPr>
          <p:nvPr>
            <p:ph idx="4294967295"/>
          </p:nvPr>
        </p:nvSpPr>
        <p:spPr/>
        <p:txBody>
          <a:bodyPr>
            <a:normAutofit/>
          </a:bodyPr>
          <a:lstStyle/>
          <a:p>
            <a:pPr eaLnBrk="1" hangingPunct="1">
              <a:lnSpc>
                <a:spcPct val="90000"/>
              </a:lnSpc>
              <a:defRPr/>
            </a:pPr>
            <a:r>
              <a:rPr lang="en-US" sz="2600" smtClean="0"/>
              <a:t>Energy: on top of BSEC’s and the international agenda</a:t>
            </a:r>
          </a:p>
          <a:p>
            <a:pPr eaLnBrk="1" hangingPunct="1">
              <a:lnSpc>
                <a:spcPct val="90000"/>
              </a:lnSpc>
              <a:defRPr/>
            </a:pPr>
            <a:r>
              <a:rPr lang="en-US" sz="2600" smtClean="0"/>
              <a:t>European Energy Strategy (2010) and the concept of the Southern Corridor reaffirms the strategic importance of the Black Sea</a:t>
            </a:r>
          </a:p>
          <a:p>
            <a:pPr eaLnBrk="1" hangingPunct="1">
              <a:lnSpc>
                <a:spcPct val="90000"/>
              </a:lnSpc>
              <a:defRPr/>
            </a:pPr>
            <a:r>
              <a:rPr lang="en-US" sz="2600" smtClean="0"/>
              <a:t>Main projects proposed so far by EU and Russia in the Black Sea Region:</a:t>
            </a:r>
          </a:p>
          <a:p>
            <a:pPr algn="just" eaLnBrk="1" hangingPunct="1">
              <a:lnSpc>
                <a:spcPct val="90000"/>
              </a:lnSpc>
              <a:defRPr/>
            </a:pPr>
            <a:r>
              <a:rPr lang="en-US" sz="2600" smtClean="0"/>
              <a:t>Nabucco</a:t>
            </a:r>
          </a:p>
          <a:p>
            <a:pPr eaLnBrk="1" hangingPunct="1">
              <a:lnSpc>
                <a:spcPct val="90000"/>
              </a:lnSpc>
              <a:defRPr/>
            </a:pPr>
            <a:r>
              <a:rPr lang="en-US" sz="2600" smtClean="0"/>
              <a:t>Blue Stream</a:t>
            </a:r>
          </a:p>
          <a:p>
            <a:pPr eaLnBrk="1" hangingPunct="1">
              <a:lnSpc>
                <a:spcPct val="90000"/>
              </a:lnSpc>
              <a:defRPr/>
            </a:pPr>
            <a:r>
              <a:rPr lang="en-US" sz="2600" smtClean="0"/>
              <a:t>South Stream</a:t>
            </a:r>
          </a:p>
          <a:p>
            <a:pPr eaLnBrk="1" hangingPunct="1">
              <a:lnSpc>
                <a:spcPct val="90000"/>
              </a:lnSpc>
              <a:defRPr/>
            </a:pPr>
            <a:r>
              <a:rPr lang="en-US" sz="2600" smtClean="0"/>
              <a:t>Other alternatives (IGTI, White Stream, AGRI)</a:t>
            </a:r>
          </a:p>
        </p:txBody>
      </p:sp>
      <p:sp>
        <p:nvSpPr>
          <p:cNvPr id="13316" name="Text Box 4"/>
          <p:cNvSpPr txBox="1">
            <a:spLocks noChangeArrowheads="1"/>
          </p:cNvSpPr>
          <p:nvPr/>
        </p:nvSpPr>
        <p:spPr bwMode="auto">
          <a:xfrm>
            <a:off x="457200" y="5484813"/>
            <a:ext cx="8001000" cy="1373187"/>
          </a:xfrm>
          <a:prstGeom prst="rect">
            <a:avLst/>
          </a:prstGeom>
          <a:noFill/>
          <a:ln w="9525">
            <a:noFill/>
            <a:miter lim="800000"/>
            <a:headEnd/>
            <a:tailEnd/>
          </a:ln>
          <a:effectLst/>
        </p:spPr>
        <p:txBody>
          <a:bodyPr>
            <a:spAutoFit/>
          </a:bodyPr>
          <a:lstStyle/>
          <a:p>
            <a:r>
              <a:rPr lang="en-US" sz="2800" b="1">
                <a:solidFill>
                  <a:srgbClr val="FF3300"/>
                </a:solidFill>
              </a:rPr>
              <a:t>But also new trends: shale gas, the renewables (green energy a promising future in the region), changing world market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box(in)">
                                      <p:cBhvr>
                                        <p:cTn id="7" dur="500"/>
                                        <p:tgtEl>
                                          <p:spTgt spid="19457"/>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p:txBody>
          <a:bodyPr/>
          <a:lstStyle/>
          <a:p>
            <a:pPr eaLnBrk="1" hangingPunct="1">
              <a:defRPr/>
            </a:pPr>
            <a:r>
              <a:rPr lang="en-US" smtClean="0"/>
              <a:t>Perspective on society</a:t>
            </a:r>
          </a:p>
        </p:txBody>
      </p:sp>
      <p:sp>
        <p:nvSpPr>
          <p:cNvPr id="3" name="Content Placeholder 2"/>
          <p:cNvSpPr>
            <a:spLocks noGrp="1"/>
          </p:cNvSpPr>
          <p:nvPr>
            <p:ph idx="4294967295"/>
          </p:nvPr>
        </p:nvSpPr>
        <p:spPr/>
        <p:txBody>
          <a:bodyPr>
            <a:normAutofit/>
          </a:bodyPr>
          <a:lstStyle/>
          <a:p>
            <a:pPr eaLnBrk="1" hangingPunct="1">
              <a:lnSpc>
                <a:spcPct val="80000"/>
              </a:lnSpc>
              <a:defRPr/>
            </a:pPr>
            <a:r>
              <a:rPr lang="en-US" sz="2700" smtClean="0"/>
              <a:t>Two factors fundamentally inhibited regional cooperation in the Black Sea area:</a:t>
            </a:r>
          </a:p>
          <a:p>
            <a:pPr lvl="1" algn="just" eaLnBrk="1" hangingPunct="1">
              <a:lnSpc>
                <a:spcPct val="80000"/>
              </a:lnSpc>
              <a:buFont typeface="Wingdings" pitchFamily="2" charset="2"/>
              <a:buChar char="ü"/>
              <a:defRPr/>
            </a:pPr>
            <a:r>
              <a:rPr lang="en-US" sz="2300" smtClean="0"/>
              <a:t>lack of a single space of movement for citizens in the region in the context of a realignment of borders and migration policies  of countries in the region after EU enlargement</a:t>
            </a:r>
            <a:endParaRPr lang="ro-RO" sz="2300" smtClean="0"/>
          </a:p>
          <a:p>
            <a:pPr lvl="1" algn="just" eaLnBrk="1" hangingPunct="1">
              <a:lnSpc>
                <a:spcPct val="80000"/>
              </a:lnSpc>
              <a:buFont typeface="Wingdings" pitchFamily="2" charset="2"/>
              <a:buChar char="ü"/>
              <a:defRPr/>
            </a:pPr>
            <a:r>
              <a:rPr lang="en-US" sz="2300" smtClean="0"/>
              <a:t>lack of a regional identity, affecting the quality of human and cultural contacts</a:t>
            </a:r>
          </a:p>
          <a:p>
            <a:pPr eaLnBrk="1" hangingPunct="1">
              <a:lnSpc>
                <a:spcPct val="80000"/>
              </a:lnSpc>
              <a:defRPr/>
            </a:pPr>
            <a:r>
              <a:rPr lang="en-US" sz="2700" smtClean="0"/>
              <a:t>Logically, these are the areas in which BSEC has the highest potential </a:t>
            </a:r>
          </a:p>
          <a:p>
            <a:pPr eaLnBrk="1" hangingPunct="1">
              <a:lnSpc>
                <a:spcPct val="80000"/>
              </a:lnSpc>
              <a:defRPr/>
            </a:pPr>
            <a:r>
              <a:rPr lang="en-US" sz="2700" smtClean="0"/>
              <a:t>BSEC has implemented cooperation projects in areas such as culture, education, public health and tourism</a:t>
            </a:r>
          </a:p>
          <a:p>
            <a:pPr eaLnBrk="1" hangingPunct="1">
              <a:lnSpc>
                <a:spcPct val="80000"/>
              </a:lnSpc>
              <a:defRPr/>
            </a:pPr>
            <a:r>
              <a:rPr lang="en-US" sz="2700" smtClean="0"/>
              <a:t>BSEC has kept a low profile in areas such as supporting civil society, human rights and promotion of democracy</a:t>
            </a:r>
          </a:p>
          <a:p>
            <a:pPr eaLnBrk="1" hangingPunct="1">
              <a:lnSpc>
                <a:spcPct val="80000"/>
              </a:lnSpc>
              <a:defRPr/>
            </a:pPr>
            <a:r>
              <a:rPr lang="en-US" sz="2700" smtClean="0"/>
              <a:t>Less successful on networking of civil society or local authorities</a:t>
            </a:r>
          </a:p>
          <a:p>
            <a:pPr eaLnBrk="1" hangingPunct="1">
              <a:lnSpc>
                <a:spcPct val="80000"/>
              </a:lnSpc>
              <a:buFont typeface="Wingdings" pitchFamily="2" charset="2"/>
              <a:buNone/>
              <a:defRPr/>
            </a:pPr>
            <a:endParaRPr lang="en-US" sz="2700" smtClean="0"/>
          </a:p>
          <a:p>
            <a:pPr eaLnBrk="1" hangingPunct="1">
              <a:lnSpc>
                <a:spcPct val="80000"/>
              </a:lnSpc>
              <a:buFont typeface="Wingdings" pitchFamily="2" charset="2"/>
              <a:buNone/>
              <a:defRPr/>
            </a:pPr>
            <a:endParaRPr lang="en-US" sz="270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p:tgtEl>
                                          <p:spTgt spid="20481"/>
                                        </p:tgtEl>
                                      </p:cBhvr>
                                    </p:animEffect>
                                    <p:animScale>
                                      <p:cBhvr>
                                        <p:cTn id="7" dur="250" autoRev="1" fill="hold"/>
                                        <p:tgtEl>
                                          <p:spTgt spid="20481"/>
                                        </p:tgtEl>
                                      </p:cBhvr>
                                      <p:by x="105000" y="105000"/>
                                    </p:animScale>
                                  </p:childTnLst>
                                </p:cTn>
                              </p:par>
                            </p:childTnLst>
                          </p:cTn>
                        </p:par>
                        <p:par>
                          <p:cTn id="8" fill="hold" nodeType="afterGroup">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amond(in)">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defRPr/>
            </a:pPr>
            <a:r>
              <a:rPr lang="en-US" sz="2400" smtClean="0"/>
              <a:t>Presentation of BSEC</a:t>
            </a:r>
            <a:r>
              <a:rPr lang="en-US" sz="1800" smtClean="0"/>
              <a:t> </a:t>
            </a:r>
            <a:br>
              <a:rPr lang="en-US" sz="1800" smtClean="0"/>
            </a:br>
            <a:r>
              <a:rPr lang="en-US" smtClean="0"/>
              <a:t>Decision making</a:t>
            </a:r>
          </a:p>
        </p:txBody>
      </p:sp>
      <p:graphicFrame>
        <p:nvGraphicFramePr>
          <p:cNvPr id="1026" name="Organization Chart 6"/>
          <p:cNvGraphicFramePr>
            <a:graphicFrameLocks/>
          </p:cNvGraphicFramePr>
          <p:nvPr>
            <p:ph type="dgm" idx="1"/>
          </p:nvPr>
        </p:nvGraphicFramePr>
        <p:xfrm>
          <a:off x="457200" y="1614488"/>
          <a:ext cx="8229600" cy="4481512"/>
        </p:xfrm>
        <a:graphic>
          <a:graphicData uri="http://schemas.openxmlformats.org/drawingml/2006/compatibility">
            <com:legacyDrawing xmlns:com="http://schemas.openxmlformats.org/drawingml/2006/compatibility" spid="_x0000_s1026"/>
          </a:graphicData>
        </a:graphic>
      </p:graphicFrame>
      <p:sp>
        <p:nvSpPr>
          <p:cNvPr id="1050" name="Oval 50"/>
          <p:cNvSpPr>
            <a:spLocks noChangeArrowheads="1"/>
          </p:cNvSpPr>
          <p:nvPr/>
        </p:nvSpPr>
        <p:spPr bwMode="auto">
          <a:xfrm>
            <a:off x="5943600" y="2514600"/>
            <a:ext cx="1905000" cy="1066800"/>
          </a:xfrm>
          <a:prstGeom prst="ellipse">
            <a:avLst/>
          </a:prstGeom>
          <a:solidFill>
            <a:schemeClr val="accent1"/>
          </a:solidFill>
          <a:ln w="9525">
            <a:solidFill>
              <a:schemeClr val="tx1"/>
            </a:solidFill>
            <a:round/>
            <a:headEnd/>
            <a:tailEnd/>
          </a:ln>
          <a:effectLst/>
        </p:spPr>
        <p:txBody>
          <a:bodyPr wrap="none" anchor="ctr"/>
          <a:lstStyle/>
          <a:p>
            <a:pPr algn="ctr"/>
            <a:r>
              <a:rPr lang="en-US"/>
              <a:t>Secretariat </a:t>
            </a:r>
          </a:p>
          <a:p>
            <a:pPr algn="ctr"/>
            <a:r>
              <a:rPr lang="en-US"/>
              <a:t>(PERMIS)</a:t>
            </a:r>
          </a:p>
        </p:txBody>
      </p:sp>
      <p:sp>
        <p:nvSpPr>
          <p:cNvPr id="1051" name="Line 52"/>
          <p:cNvSpPr>
            <a:spLocks noChangeShapeType="1"/>
          </p:cNvSpPr>
          <p:nvPr/>
        </p:nvSpPr>
        <p:spPr bwMode="auto">
          <a:xfrm flipH="1" flipV="1">
            <a:off x="4800600" y="2895600"/>
            <a:ext cx="1143000" cy="76200"/>
          </a:xfrm>
          <a:prstGeom prst="line">
            <a:avLst/>
          </a:prstGeom>
          <a:noFill/>
          <a:ln w="9525">
            <a:solidFill>
              <a:schemeClr val="tx1"/>
            </a:solidFill>
            <a:round/>
            <a:headEnd/>
            <a:tailEnd type="triangle" w="med" len="med"/>
          </a:ln>
          <a:effectLst/>
        </p:spPr>
        <p:txBody>
          <a:bodyPr/>
          <a:lstStyle/>
          <a:p>
            <a:endParaRPr lang="fr-BE"/>
          </a:p>
        </p:txBody>
      </p:sp>
      <p:sp>
        <p:nvSpPr>
          <p:cNvPr id="1052" name="Line 53"/>
          <p:cNvSpPr>
            <a:spLocks noChangeShapeType="1"/>
          </p:cNvSpPr>
          <p:nvPr/>
        </p:nvSpPr>
        <p:spPr bwMode="auto">
          <a:xfrm flipH="1">
            <a:off x="3886200" y="3276600"/>
            <a:ext cx="2133600" cy="381000"/>
          </a:xfrm>
          <a:prstGeom prst="line">
            <a:avLst/>
          </a:prstGeom>
          <a:noFill/>
          <a:ln w="9525">
            <a:solidFill>
              <a:schemeClr val="tx1"/>
            </a:solidFill>
            <a:round/>
            <a:headEnd/>
            <a:tailEnd type="triangle" w="med" len="med"/>
          </a:ln>
          <a:effectLst/>
        </p:spPr>
        <p:txBody>
          <a:bodyPr/>
          <a:lstStyle/>
          <a:p>
            <a:endParaRPr lang="fr-BE"/>
          </a:p>
        </p:txBody>
      </p:sp>
      <p:sp>
        <p:nvSpPr>
          <p:cNvPr id="1053" name="Line 54"/>
          <p:cNvSpPr>
            <a:spLocks noChangeShapeType="1"/>
          </p:cNvSpPr>
          <p:nvPr/>
        </p:nvSpPr>
        <p:spPr bwMode="auto">
          <a:xfrm flipH="1">
            <a:off x="5334000" y="3505200"/>
            <a:ext cx="1066800" cy="990600"/>
          </a:xfrm>
          <a:prstGeom prst="line">
            <a:avLst/>
          </a:prstGeom>
          <a:noFill/>
          <a:ln w="9525">
            <a:solidFill>
              <a:schemeClr val="tx1"/>
            </a:solidFill>
            <a:round/>
            <a:headEnd/>
            <a:tailEnd type="triangle" w="med" len="med"/>
          </a:ln>
          <a:effectLst/>
        </p:spPr>
        <p:txBody>
          <a:bodyPr/>
          <a:lstStyle/>
          <a:p>
            <a:endParaRPr lang="fr-BE"/>
          </a:p>
        </p:txBody>
      </p:sp>
      <p:sp>
        <p:nvSpPr>
          <p:cNvPr id="1054" name="Line 55"/>
          <p:cNvSpPr>
            <a:spLocks noChangeShapeType="1"/>
          </p:cNvSpPr>
          <p:nvPr/>
        </p:nvSpPr>
        <p:spPr bwMode="auto">
          <a:xfrm>
            <a:off x="5867400" y="4038600"/>
            <a:ext cx="0" cy="1371600"/>
          </a:xfrm>
          <a:prstGeom prst="line">
            <a:avLst/>
          </a:prstGeom>
          <a:noFill/>
          <a:ln w="9525">
            <a:solidFill>
              <a:schemeClr val="tx1"/>
            </a:solidFill>
            <a:round/>
            <a:headEnd/>
            <a:tailEnd type="triangle" w="med" len="med"/>
          </a:ln>
          <a:effectLst/>
        </p:spPr>
        <p:txBody>
          <a:bodyPr/>
          <a:lstStyle/>
          <a:p>
            <a:endParaRPr lang="fr-BE"/>
          </a:p>
        </p:txBody>
      </p:sp>
      <p:sp>
        <p:nvSpPr>
          <p:cNvPr id="1055" name="Line 56"/>
          <p:cNvSpPr>
            <a:spLocks noChangeShapeType="1"/>
          </p:cNvSpPr>
          <p:nvPr/>
        </p:nvSpPr>
        <p:spPr bwMode="auto">
          <a:xfrm>
            <a:off x="7239000" y="3581400"/>
            <a:ext cx="76200" cy="838200"/>
          </a:xfrm>
          <a:prstGeom prst="line">
            <a:avLst/>
          </a:prstGeom>
          <a:noFill/>
          <a:ln w="9525">
            <a:solidFill>
              <a:schemeClr val="tx1"/>
            </a:solidFill>
            <a:round/>
            <a:headEnd/>
            <a:tailEnd type="triangle" w="med" len="med"/>
          </a:ln>
          <a:effectLst/>
        </p:spPr>
        <p:txBody>
          <a:bodyPr/>
          <a:lstStyle/>
          <a:p>
            <a:endParaRPr lang="fr-BE"/>
          </a:p>
        </p:txBody>
      </p:sp>
      <p:sp>
        <p:nvSpPr>
          <p:cNvPr id="1056" name="Line 57"/>
          <p:cNvSpPr>
            <a:spLocks noChangeShapeType="1"/>
          </p:cNvSpPr>
          <p:nvPr/>
        </p:nvSpPr>
        <p:spPr bwMode="auto">
          <a:xfrm>
            <a:off x="7315200" y="3962400"/>
            <a:ext cx="1143000" cy="1447800"/>
          </a:xfrm>
          <a:prstGeom prst="line">
            <a:avLst/>
          </a:prstGeom>
          <a:noFill/>
          <a:ln w="9525">
            <a:solidFill>
              <a:schemeClr val="tx1"/>
            </a:solidFill>
            <a:round/>
            <a:headEnd/>
            <a:tailEnd type="triangle" w="med" len="med"/>
          </a:ln>
          <a:effectLst/>
        </p:spPr>
        <p:txBody>
          <a:bodyPr/>
          <a:lstStyle/>
          <a:p>
            <a:endParaRPr lang="fr-B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5601"/>
                                        </p:tgtEl>
                                        <p:attrNameLst>
                                          <p:attrName>style.visibility</p:attrName>
                                        </p:attrNameLst>
                                      </p:cBhvr>
                                      <p:to>
                                        <p:strVal val="visible"/>
                                      </p:to>
                                    </p:set>
                                    <p:anim calcmode="lin" valueType="num">
                                      <p:cBhvr additive="base">
                                        <p:cTn id="7" dur="1000" fill="hold"/>
                                        <p:tgtEl>
                                          <p:spTgt spid="25601"/>
                                        </p:tgtEl>
                                        <p:attrNameLst>
                                          <p:attrName>ppt_x</p:attrName>
                                        </p:attrNameLst>
                                      </p:cBhvr>
                                      <p:tavLst>
                                        <p:tav tm="0">
                                          <p:val>
                                            <p:strVal val="#ppt_x"/>
                                          </p:val>
                                        </p:tav>
                                        <p:tav tm="100000">
                                          <p:val>
                                            <p:strVal val="#ppt_x"/>
                                          </p:val>
                                        </p:tav>
                                      </p:tavLst>
                                    </p:anim>
                                    <p:anim calcmode="lin" valueType="num">
                                      <p:cBhvr additive="base">
                                        <p:cTn id="8" dur="1000" fill="hold"/>
                                        <p:tgtEl>
                                          <p:spTgt spid="256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pPr eaLnBrk="1" hangingPunct="1">
              <a:defRPr/>
            </a:pPr>
            <a:r>
              <a:rPr lang="en-US" sz="2400" smtClean="0"/>
              <a:t>Presentation of BSEC</a:t>
            </a:r>
            <a:r>
              <a:rPr lang="en-US" sz="1800" smtClean="0"/>
              <a:t> </a:t>
            </a:r>
            <a:r>
              <a:rPr lang="en-US" sz="4000" smtClean="0"/>
              <a:t/>
            </a:r>
            <a:br>
              <a:rPr lang="en-US" sz="4000" smtClean="0"/>
            </a:br>
            <a:r>
              <a:rPr lang="en-US" sz="3600" smtClean="0"/>
              <a:t>Political</a:t>
            </a:r>
            <a:r>
              <a:rPr lang="en-US" sz="4000" smtClean="0"/>
              <a:t> priorities</a:t>
            </a:r>
          </a:p>
        </p:txBody>
      </p:sp>
      <p:sp>
        <p:nvSpPr>
          <p:cNvPr id="26626" name="Content Placeholder 2"/>
          <p:cNvSpPr>
            <a:spLocks noGrp="1"/>
          </p:cNvSpPr>
          <p:nvPr>
            <p:ph idx="4294967295"/>
          </p:nvPr>
        </p:nvSpPr>
        <p:spPr>
          <a:xfrm>
            <a:off x="381000" y="1219200"/>
            <a:ext cx="8229600" cy="4953000"/>
          </a:xfrm>
        </p:spPr>
        <p:txBody>
          <a:bodyPr/>
          <a:lstStyle/>
          <a:p>
            <a:pPr eaLnBrk="1" hangingPunct="1">
              <a:buFont typeface="Wingdings" pitchFamily="2" charset="2"/>
              <a:buNone/>
              <a:defRPr/>
            </a:pPr>
            <a:r>
              <a:rPr lang="en-US" sz="2600" smtClean="0"/>
              <a:t>	Main priorities of each CiO can be split into 3 categories:</a:t>
            </a:r>
          </a:p>
          <a:p>
            <a:pPr eaLnBrk="1" hangingPunct="1">
              <a:defRPr/>
            </a:pPr>
            <a:r>
              <a:rPr lang="en-US" sz="2600" b="1" smtClean="0"/>
              <a:t>Thematic issues: e</a:t>
            </a:r>
            <a:r>
              <a:rPr lang="en-US" sz="2600" smtClean="0"/>
              <a:t>nvironment, green economy (Greek Presidency), transport, energy, IT and research, civil emergency, organized crime, agriculture </a:t>
            </a:r>
          </a:p>
          <a:p>
            <a:pPr algn="just" eaLnBrk="1" hangingPunct="1">
              <a:defRPr/>
            </a:pPr>
            <a:r>
              <a:rPr lang="en-US" sz="2600" b="1" smtClean="0"/>
              <a:t>Institutional reform of BSEC: a</a:t>
            </a:r>
            <a:r>
              <a:rPr lang="en-US" sz="2600" smtClean="0"/>
              <a:t>doption of the fast-track mechanism (2007) paved the way for the BSEC PERMIS. After 2008, very limited discussions on institutional reform (Last attempt: Romanian CiO (2011) in Sinaia - the culture of dialogue. </a:t>
            </a:r>
          </a:p>
          <a:p>
            <a:pPr algn="just" eaLnBrk="1" hangingPunct="1">
              <a:defRPr/>
            </a:pPr>
            <a:r>
              <a:rPr lang="en-US" sz="2600" b="1" smtClean="0"/>
              <a:t>Relations with other external partners: </a:t>
            </a:r>
            <a:r>
              <a:rPr lang="en-US" sz="2600" smtClean="0"/>
              <a:t>EU-BSEC interaction; UN and UN frameworks, other regional formats</a:t>
            </a:r>
          </a:p>
          <a:p>
            <a:pPr eaLnBrk="1" hangingPunct="1">
              <a:defRPr/>
            </a:pPr>
            <a:endParaRPr lang="en-US" sz="26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4" presetClass="entr" presetSubtype="16" fill="hold" grpId="0" nodeType="after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box(in)">
                                      <p:cBhvr>
                                        <p:cTn id="12" dur="2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6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idx="4294967295"/>
          </p:nvPr>
        </p:nvSpPr>
        <p:spPr/>
        <p:txBody>
          <a:bodyPr/>
          <a:lstStyle/>
          <a:p>
            <a:pPr eaLnBrk="1" hangingPunct="1">
              <a:defRPr/>
            </a:pPr>
            <a:r>
              <a:rPr lang="en-US" sz="2400" smtClean="0"/>
              <a:t>Presentation of BSEC</a:t>
            </a:r>
            <a:r>
              <a:rPr lang="en-US" sz="1800" smtClean="0"/>
              <a:t> </a:t>
            </a:r>
            <a:r>
              <a:rPr lang="en-US" sz="2000" smtClean="0"/>
              <a:t/>
            </a:r>
            <a:br>
              <a:rPr lang="en-US" sz="2000" smtClean="0"/>
            </a:br>
            <a:r>
              <a:rPr lang="en-US" sz="3600" smtClean="0"/>
              <a:t>Working</a:t>
            </a:r>
            <a:r>
              <a:rPr lang="en-US" smtClean="0"/>
              <a:t> methods</a:t>
            </a:r>
          </a:p>
        </p:txBody>
      </p:sp>
      <p:sp>
        <p:nvSpPr>
          <p:cNvPr id="27650" name="Content Placeholder 2"/>
          <p:cNvSpPr>
            <a:spLocks noGrp="1"/>
          </p:cNvSpPr>
          <p:nvPr>
            <p:ph idx="4294967295"/>
          </p:nvPr>
        </p:nvSpPr>
        <p:spPr>
          <a:xfrm>
            <a:off x="533400" y="2057400"/>
            <a:ext cx="8229600" cy="4343400"/>
          </a:xfrm>
        </p:spPr>
        <p:txBody>
          <a:bodyPr/>
          <a:lstStyle/>
          <a:p>
            <a:pPr algn="just" eaLnBrk="1" hangingPunct="1">
              <a:defRPr/>
            </a:pPr>
            <a:r>
              <a:rPr lang="en-US" sz="2600" smtClean="0"/>
              <a:t>Committee of Senior Officials (CSO) is made of high-ranking officials from the MFAs of member states</a:t>
            </a:r>
          </a:p>
          <a:p>
            <a:pPr eaLnBrk="1" hangingPunct="1">
              <a:defRPr/>
            </a:pPr>
            <a:r>
              <a:rPr lang="en-US" sz="2600" smtClean="0"/>
              <a:t>Main task of CSO is to coordinate activities of the 19 thematic working groups (WG) of BSEC dealing with a large range of activities</a:t>
            </a:r>
          </a:p>
          <a:p>
            <a:pPr eaLnBrk="1" hangingPunct="1">
              <a:defRPr/>
            </a:pPr>
            <a:r>
              <a:rPr lang="en-US" sz="2600" smtClean="0"/>
              <a:t>The 19 WGs are chaired by different member states or by PERMIS with a mandate of 2 years with possible extension.</a:t>
            </a:r>
          </a:p>
          <a:p>
            <a:pPr algn="just" eaLnBrk="1" hangingPunct="1">
              <a:defRPr/>
            </a:pPr>
            <a:r>
              <a:rPr lang="en-US" sz="2600" smtClean="0"/>
              <a:t>The WGs play a central role in implementing resolutions adopted by ministers and the sectorial Action Plans.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7649"/>
                                        </p:tgtEl>
                                        <p:attrNameLst>
                                          <p:attrName>style.visibility</p:attrName>
                                        </p:attrNameLst>
                                      </p:cBhvr>
                                      <p:to>
                                        <p:strVal val="visible"/>
                                      </p:to>
                                    </p:set>
                                    <p:animEffect transition="in" filter="box(in)">
                                      <p:cBhvr>
                                        <p:cTn id="7" dur="1000"/>
                                        <p:tgtEl>
                                          <p:spTgt spid="27649"/>
                                        </p:tgtEl>
                                      </p:cBhvr>
                                    </p:animEffect>
                                  </p:childTnLst>
                                </p:cTn>
                              </p:par>
                            </p:childTnLst>
                          </p:cTn>
                        </p:par>
                        <p:par>
                          <p:cTn id="8" fill="hold" nodeType="afterGroup">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27650"/>
                                        </p:tgtEl>
                                        <p:attrNameLst>
                                          <p:attrName>style.visibility</p:attrName>
                                        </p:attrNameLst>
                                      </p:cBhvr>
                                      <p:to>
                                        <p:strVal val="visible"/>
                                      </p:to>
                                    </p:set>
                                    <p:animEffect transition="in" filter="box(in)">
                                      <p:cBhvr>
                                        <p:cTn id="11" dur="2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p:bldP spid="276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p:txBody>
          <a:bodyPr/>
          <a:lstStyle/>
          <a:p>
            <a:pPr eaLnBrk="1" hangingPunct="1">
              <a:defRPr/>
            </a:pPr>
            <a:r>
              <a:rPr lang="en-US" sz="2400" smtClean="0"/>
              <a:t>Presentation of BSEC</a:t>
            </a:r>
            <a:r>
              <a:rPr lang="en-US" sz="1800" smtClean="0"/>
              <a:t> </a:t>
            </a:r>
            <a:br>
              <a:rPr lang="en-US" sz="1800" smtClean="0"/>
            </a:br>
            <a:r>
              <a:rPr lang="en-US" sz="3600" smtClean="0"/>
              <a:t>The Secretariat of BSEC (PERMIS)</a:t>
            </a:r>
          </a:p>
        </p:txBody>
      </p:sp>
      <p:sp>
        <p:nvSpPr>
          <p:cNvPr id="28674" name="Content Placeholder 2"/>
          <p:cNvSpPr>
            <a:spLocks noGrp="1"/>
          </p:cNvSpPr>
          <p:nvPr>
            <p:ph idx="4294967295"/>
          </p:nvPr>
        </p:nvSpPr>
        <p:spPr>
          <a:xfrm>
            <a:off x="457200" y="1295400"/>
            <a:ext cx="8229600" cy="4525963"/>
          </a:xfrm>
        </p:spPr>
        <p:txBody>
          <a:bodyPr/>
          <a:lstStyle/>
          <a:p>
            <a:pPr algn="just" eaLnBrk="1" hangingPunct="1">
              <a:buFont typeface="Wingdings" pitchFamily="2" charset="2"/>
              <a:buNone/>
              <a:defRPr/>
            </a:pPr>
            <a:r>
              <a:rPr lang="en-US" smtClean="0"/>
              <a:t>	</a:t>
            </a:r>
            <a:r>
              <a:rPr lang="en-US" sz="2600" smtClean="0"/>
              <a:t>Activity of the Permanent Secretariat is determined by three basic factors:</a:t>
            </a:r>
          </a:p>
          <a:p>
            <a:pPr algn="just" eaLnBrk="1" hangingPunct="1">
              <a:defRPr/>
            </a:pPr>
            <a:r>
              <a:rPr lang="en-US" sz="2600" b="1" smtClean="0"/>
              <a:t>Mandate: </a:t>
            </a:r>
            <a:r>
              <a:rPr lang="en-US" sz="2600" smtClean="0"/>
              <a:t>Ensuring that the overall activity of BSEC id carried on swiftly. Main tasks are to organize meetings, prepare paper work, report and manage the budget.</a:t>
            </a:r>
          </a:p>
          <a:p>
            <a:pPr algn="just" eaLnBrk="1" hangingPunct="1">
              <a:defRPr/>
            </a:pPr>
            <a:r>
              <a:rPr lang="en-US" sz="2600" b="1" smtClean="0"/>
              <a:t>Human resources: P</a:t>
            </a:r>
            <a:r>
              <a:rPr lang="en-US" sz="2600" smtClean="0"/>
              <a:t>ERMIS staff is appointed by member states with majority voting based on the principle of rotation. </a:t>
            </a:r>
          </a:p>
          <a:p>
            <a:pPr algn="just" eaLnBrk="1" hangingPunct="1">
              <a:defRPr/>
            </a:pPr>
            <a:r>
              <a:rPr lang="en-US" sz="2600" b="1" smtClean="0"/>
              <a:t>Budget: </a:t>
            </a:r>
            <a:r>
              <a:rPr lang="en-US" sz="2600" smtClean="0"/>
              <a:t>BSEC has its own regular budget of around 1.5 million euro (mandatory). Project Development Fund (PDF) for financing economic projects with a regional dimension (voluntary, mainly EL and TR).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8673"/>
                                        </p:tgtEl>
                                        <p:attrNameLst>
                                          <p:attrName>style.visibility</p:attrName>
                                        </p:attrNameLst>
                                      </p:cBhvr>
                                      <p:to>
                                        <p:strVal val="visible"/>
                                      </p:to>
                                    </p:set>
                                    <p:animEffect transition="in" filter="box(in)">
                                      <p:cBhvr>
                                        <p:cTn id="7" dur="1000"/>
                                        <p:tgtEl>
                                          <p:spTgt spid="28673"/>
                                        </p:tgtEl>
                                      </p:cBhvr>
                                    </p:animEffect>
                                  </p:childTnLst>
                                </p:cTn>
                              </p:par>
                            </p:childTnLst>
                          </p:cTn>
                        </p:par>
                        <p:par>
                          <p:cTn id="8" fill="hold" nodeType="afterGroup">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28674"/>
                                        </p:tgtEl>
                                        <p:attrNameLst>
                                          <p:attrName>style.visibility</p:attrName>
                                        </p:attrNameLst>
                                      </p:cBhvr>
                                      <p:to>
                                        <p:strVal val="visible"/>
                                      </p:to>
                                    </p:set>
                                    <p:animEffect transition="in" filter="box(in)">
                                      <p:cBhvr>
                                        <p:cTn id="11" dur="20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p:bldP spid="2867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p:txBody>
          <a:bodyPr/>
          <a:lstStyle/>
          <a:p>
            <a:pPr eaLnBrk="1" hangingPunct="1">
              <a:defRPr/>
            </a:pPr>
            <a:r>
              <a:rPr lang="en-US" sz="2800" smtClean="0"/>
              <a:t>Presentation of BSEC</a:t>
            </a:r>
            <a:br>
              <a:rPr lang="en-US" sz="2800" smtClean="0"/>
            </a:br>
            <a:r>
              <a:rPr lang="en-US" sz="3600" smtClean="0"/>
              <a:t>Associated bodies and financing</a:t>
            </a:r>
            <a:endParaRPr lang="en-US" sz="2800" smtClean="0"/>
          </a:p>
        </p:txBody>
      </p:sp>
      <p:sp>
        <p:nvSpPr>
          <p:cNvPr id="76803" name="Rectangle 3"/>
          <p:cNvSpPr>
            <a:spLocks noGrp="1" noChangeArrowheads="1"/>
          </p:cNvSpPr>
          <p:nvPr>
            <p:ph type="body" idx="1"/>
          </p:nvPr>
        </p:nvSpPr>
        <p:spPr/>
        <p:txBody>
          <a:bodyPr/>
          <a:lstStyle/>
          <a:p>
            <a:pPr eaLnBrk="1" hangingPunct="1">
              <a:defRPr/>
            </a:pPr>
            <a:r>
              <a:rPr lang="en-US" sz="2600" smtClean="0"/>
              <a:t>Parliamentary Assembly (PABSEC) – representatives of national parliaments</a:t>
            </a:r>
          </a:p>
          <a:p>
            <a:pPr eaLnBrk="1" hangingPunct="1">
              <a:defRPr/>
            </a:pPr>
            <a:r>
              <a:rPr lang="en-US" sz="2600" smtClean="0"/>
              <a:t>International Center for Black Sea Studies (ICBSS), based in Athens – BSEC’s think tank. It delivers opinions, makes recommendations, initiates debates</a:t>
            </a:r>
          </a:p>
          <a:p>
            <a:pPr eaLnBrk="1" hangingPunct="1">
              <a:defRPr/>
            </a:pPr>
            <a:r>
              <a:rPr lang="en-US" sz="2600" smtClean="0"/>
              <a:t>Black Sea Trade and Development Bank (BSTDB), based in Thessaloniki. It acts like an IFI, but affiliated to BSEC. Current portfolio of around €1.5 bln.</a:t>
            </a:r>
          </a:p>
          <a:p>
            <a:pPr eaLnBrk="1" hangingPunct="1">
              <a:defRPr/>
            </a:pPr>
            <a:r>
              <a:rPr lang="en-US" sz="2600" smtClean="0"/>
              <a:t>Other financial instruments: PDF (managed by BSEC, but not part of BSEC budget); HDF (Greek fund for BS projects)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idx="4294967295"/>
          </p:nvPr>
        </p:nvSpPr>
        <p:spPr>
          <a:xfrm>
            <a:off x="457200" y="274638"/>
            <a:ext cx="8229600" cy="944562"/>
          </a:xfrm>
        </p:spPr>
        <p:txBody>
          <a:bodyPr/>
          <a:lstStyle/>
          <a:p>
            <a:pPr eaLnBrk="1" hangingPunct="1">
              <a:defRPr/>
            </a:pPr>
            <a:r>
              <a:rPr lang="en-US" sz="2400" smtClean="0"/>
              <a:t>Presentation of BSEC</a:t>
            </a:r>
            <a:r>
              <a:rPr lang="en-US" sz="1800" smtClean="0"/>
              <a:t> </a:t>
            </a:r>
            <a:r>
              <a:rPr lang="en-US" sz="2400" smtClean="0"/>
              <a:t/>
            </a:r>
            <a:br>
              <a:rPr lang="en-US" sz="2400" smtClean="0"/>
            </a:br>
            <a:r>
              <a:rPr lang="en-US" sz="2400" smtClean="0"/>
              <a:t> </a:t>
            </a:r>
            <a:r>
              <a:rPr lang="en-US" sz="3200" smtClean="0"/>
              <a:t>Flagship projects</a:t>
            </a:r>
          </a:p>
        </p:txBody>
      </p:sp>
      <p:sp>
        <p:nvSpPr>
          <p:cNvPr id="29698" name="Content Placeholder 2"/>
          <p:cNvSpPr>
            <a:spLocks noGrp="1"/>
          </p:cNvSpPr>
          <p:nvPr>
            <p:ph idx="4294967295"/>
          </p:nvPr>
        </p:nvSpPr>
        <p:spPr>
          <a:xfrm>
            <a:off x="457200" y="1219200"/>
            <a:ext cx="8229600" cy="4906963"/>
          </a:xfrm>
        </p:spPr>
        <p:txBody>
          <a:bodyPr/>
          <a:lstStyle/>
          <a:p>
            <a:pPr eaLnBrk="1" hangingPunct="1">
              <a:buFont typeface="Wingdings" pitchFamily="2" charset="2"/>
              <a:buNone/>
              <a:defRPr/>
            </a:pPr>
            <a:r>
              <a:rPr lang="en-US" sz="2400" smtClean="0"/>
              <a:t>1. </a:t>
            </a:r>
            <a:r>
              <a:rPr lang="en-US" sz="2600" b="1" smtClean="0"/>
              <a:t>The Black Sea Ring Highway (BSRH)</a:t>
            </a:r>
          </a:p>
          <a:p>
            <a:pPr eaLnBrk="1" hangingPunct="1">
              <a:buFont typeface="Wingdings" pitchFamily="2" charset="2"/>
              <a:buNone/>
              <a:defRPr/>
            </a:pPr>
            <a:r>
              <a:rPr lang="en-US" sz="2600" smtClean="0"/>
              <a:t>	</a:t>
            </a:r>
            <a:r>
              <a:rPr lang="en-US" sz="2400" b="1" smtClean="0"/>
              <a:t>strategic objective</a:t>
            </a:r>
            <a:r>
              <a:rPr lang="en-US" sz="2400" smtClean="0"/>
              <a:t>: upgrade the road infrastructure around the Black Sea and become an integral part of the European Transport Network</a:t>
            </a:r>
          </a:p>
          <a:p>
            <a:pPr eaLnBrk="1" hangingPunct="1">
              <a:buFont typeface="Wingdings" pitchFamily="2" charset="2"/>
              <a:buNone/>
              <a:defRPr/>
            </a:pPr>
            <a:r>
              <a:rPr lang="en-US" sz="2400" smtClean="0"/>
              <a:t>	</a:t>
            </a:r>
            <a:r>
              <a:rPr lang="en-US" sz="2400" b="1" smtClean="0"/>
              <a:t>problematic issues</a:t>
            </a:r>
            <a:r>
              <a:rPr lang="en-US" sz="2400" smtClean="0"/>
              <a:t>: </a:t>
            </a:r>
          </a:p>
          <a:p>
            <a:pPr eaLnBrk="1" hangingPunct="1">
              <a:buFont typeface="Wingdings" pitchFamily="2" charset="2"/>
              <a:buNone/>
              <a:defRPr/>
            </a:pPr>
            <a:r>
              <a:rPr lang="en-US" sz="2400" smtClean="0"/>
              <a:t>	1. the European Commission reluctant to include BSRH among its own projects under the TEN-T program; </a:t>
            </a:r>
          </a:p>
          <a:p>
            <a:pPr eaLnBrk="1" hangingPunct="1">
              <a:buFont typeface="Wingdings" pitchFamily="2" charset="2"/>
              <a:buNone/>
              <a:defRPr/>
            </a:pPr>
            <a:r>
              <a:rPr lang="en-US" sz="2400" smtClean="0"/>
              <a:t>	2. one segment involves the crossing of the breakaway province of Abkhazia, the difficult relations between Georgia and Russia;</a:t>
            </a:r>
          </a:p>
          <a:p>
            <a:pPr eaLnBrk="1" hangingPunct="1">
              <a:buFont typeface="Wingdings" pitchFamily="2" charset="2"/>
              <a:buNone/>
              <a:defRPr/>
            </a:pPr>
            <a:r>
              <a:rPr lang="en-US" sz="2400" smtClean="0"/>
              <a:t>	3. the connection between south-western Ukraine and Istanbul.</a:t>
            </a:r>
          </a:p>
          <a:p>
            <a:pPr eaLnBrk="1" hangingPunct="1">
              <a:buFont typeface="Wingdings" pitchFamily="2" charset="2"/>
              <a:buNone/>
              <a:defRPr/>
            </a:pPr>
            <a:r>
              <a:rPr lang="en-US" sz="2400" smtClean="0"/>
              <a:t>	</a:t>
            </a:r>
            <a:r>
              <a:rPr lang="en-US" sz="2400" b="1" smtClean="0"/>
              <a:t>Overall agreement to work with alternative trajectories where this is problematic. Current discussions on common standards and requirements.</a:t>
            </a:r>
          </a:p>
          <a:p>
            <a:pPr eaLnBrk="1" hangingPunct="1">
              <a:defRPr/>
            </a:pPr>
            <a:endParaRPr lang="en-US"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9697"/>
                                        </p:tgtEl>
                                        <p:attrNameLst>
                                          <p:attrName>style.visibility</p:attrName>
                                        </p:attrNameLst>
                                      </p:cBhvr>
                                      <p:to>
                                        <p:strVal val="visible"/>
                                      </p:to>
                                    </p:set>
                                    <p:anim calcmode="lin" valueType="num">
                                      <p:cBhvr additive="base">
                                        <p:cTn id="7" dur="500" fill="hold"/>
                                        <p:tgtEl>
                                          <p:spTgt spid="29697"/>
                                        </p:tgtEl>
                                        <p:attrNameLst>
                                          <p:attrName>ppt_x</p:attrName>
                                        </p:attrNameLst>
                                      </p:cBhvr>
                                      <p:tavLst>
                                        <p:tav tm="0">
                                          <p:val>
                                            <p:strVal val="#ppt_x"/>
                                          </p:val>
                                        </p:tav>
                                        <p:tav tm="100000">
                                          <p:val>
                                            <p:strVal val="#ppt_x"/>
                                          </p:val>
                                        </p:tav>
                                      </p:tavLst>
                                    </p:anim>
                                    <p:anim calcmode="lin" valueType="num">
                                      <p:cBhvr additive="base">
                                        <p:cTn id="8" dur="500" fill="hold"/>
                                        <p:tgtEl>
                                          <p:spTgt spid="2969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9698"/>
                                        </p:tgtEl>
                                        <p:attrNameLst>
                                          <p:attrName>style.visibility</p:attrName>
                                        </p:attrNameLst>
                                      </p:cBhvr>
                                      <p:to>
                                        <p:strVal val="visible"/>
                                      </p:to>
                                    </p:set>
                                    <p:anim calcmode="lin" valueType="num">
                                      <p:cBhvr additive="base">
                                        <p:cTn id="12" dur="1000" fill="hold"/>
                                        <p:tgtEl>
                                          <p:spTgt spid="29698"/>
                                        </p:tgtEl>
                                        <p:attrNameLst>
                                          <p:attrName>ppt_x</p:attrName>
                                        </p:attrNameLst>
                                      </p:cBhvr>
                                      <p:tavLst>
                                        <p:tav tm="0">
                                          <p:val>
                                            <p:strVal val="#ppt_x"/>
                                          </p:val>
                                        </p:tav>
                                        <p:tav tm="100000">
                                          <p:val>
                                            <p:strVal val="#ppt_x"/>
                                          </p:val>
                                        </p:tav>
                                      </p:tavLst>
                                    </p:anim>
                                    <p:anim calcmode="lin" valueType="num">
                                      <p:cBhvr additive="base">
                                        <p:cTn id="13" dur="1000" fill="hold"/>
                                        <p:tgtEl>
                                          <p:spTgt spid="296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p:bldP spid="2969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idx="4294967295"/>
          </p:nvPr>
        </p:nvSpPr>
        <p:spPr>
          <a:xfrm>
            <a:off x="381000" y="5715000"/>
            <a:ext cx="8229600" cy="1143000"/>
          </a:xfrm>
        </p:spPr>
        <p:txBody>
          <a:bodyPr/>
          <a:lstStyle/>
          <a:p>
            <a:pPr algn="l" eaLnBrk="1" hangingPunct="1">
              <a:defRPr/>
            </a:pPr>
            <a:r>
              <a:rPr lang="en-GB" sz="1200" smtClean="0"/>
              <a:t/>
            </a:r>
            <a:br>
              <a:rPr lang="en-GB" sz="1200" smtClean="0"/>
            </a:br>
            <a:r>
              <a:rPr lang="en-GB" sz="1200" smtClean="0"/>
              <a:t/>
            </a:r>
            <a:br>
              <a:rPr lang="en-GB" sz="1200" smtClean="0"/>
            </a:br>
            <a:r>
              <a:rPr lang="en-GB" sz="1200" smtClean="0"/>
              <a:t/>
            </a:r>
            <a:br>
              <a:rPr lang="en-GB" sz="1200" smtClean="0"/>
            </a:br>
            <a:r>
              <a:rPr lang="en-GB" sz="1200" smtClean="0"/>
              <a:t>Source: The Joint Permanent Secretariat for the Black Sea Ring Highway</a:t>
            </a:r>
            <a:endParaRPr lang="en-US" sz="1200" smtClean="0"/>
          </a:p>
        </p:txBody>
      </p:sp>
      <p:pic>
        <p:nvPicPr>
          <p:cNvPr id="20483" name="Picture 6" descr="BSRH_GIS_5th StC-Istanbul_11-04-11_3_after meeting"/>
          <p:cNvPicPr>
            <a:picLocks noChangeAspect="1" noChangeArrowheads="1"/>
          </p:cNvPicPr>
          <p:nvPr>
            <p:ph idx="4294967295"/>
          </p:nvPr>
        </p:nvPicPr>
        <p:blipFill>
          <a:blip r:embed="rId2" cstate="print"/>
          <a:srcRect/>
          <a:stretch>
            <a:fillRect/>
          </a:stretch>
        </p:blipFill>
        <p:spPr>
          <a:xfrm>
            <a:off x="457200" y="762000"/>
            <a:ext cx="8305800" cy="5305425"/>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p:txBody>
          <a:bodyPr/>
          <a:lstStyle/>
          <a:p>
            <a:pPr eaLnBrk="1" hangingPunct="1">
              <a:buFont typeface="Wingdings" pitchFamily="2" charset="2"/>
              <a:buNone/>
              <a:defRPr/>
            </a:pPr>
            <a:r>
              <a:rPr lang="en-US" sz="2600" b="1" smtClean="0"/>
              <a:t>2. The Black Sea Motorways of the Sea (BSMoS)</a:t>
            </a:r>
          </a:p>
          <a:p>
            <a:pPr eaLnBrk="1" hangingPunct="1">
              <a:buFont typeface="Wingdings" pitchFamily="2" charset="2"/>
              <a:buNone/>
              <a:defRPr/>
            </a:pPr>
            <a:r>
              <a:rPr lang="en-US" sz="2400" smtClean="0"/>
              <a:t>	</a:t>
            </a:r>
            <a:r>
              <a:rPr lang="en-US" sz="2400" b="1" smtClean="0"/>
              <a:t>strategic objective:</a:t>
            </a:r>
            <a:r>
              <a:rPr lang="en-US" sz="2400" smtClean="0"/>
              <a:t> promote cooperation among port authorities and business authorities from BSEC member states; exchange of best practices between Black Sea ports and other ports from the EU </a:t>
            </a:r>
          </a:p>
          <a:p>
            <a:pPr eaLnBrk="1" hangingPunct="1">
              <a:buFont typeface="Wingdings" pitchFamily="2" charset="2"/>
              <a:buNone/>
              <a:defRPr/>
            </a:pPr>
            <a:r>
              <a:rPr lang="en-US" sz="2400" smtClean="0"/>
              <a:t>	</a:t>
            </a:r>
            <a:r>
              <a:rPr lang="en-US" sz="2400" b="1" smtClean="0"/>
              <a:t>problematic issues: </a:t>
            </a:r>
            <a:r>
              <a:rPr lang="en-US" sz="2400" smtClean="0"/>
              <a:t>as with BSRH, the European Commission is concerned with the economic soundness of the project and its potential overlap with other existing EC projects</a:t>
            </a:r>
          </a:p>
          <a:p>
            <a:pPr eaLnBrk="1" hangingPunct="1">
              <a:buFont typeface="Wingdings" pitchFamily="2" charset="2"/>
              <a:buNone/>
              <a:defRPr/>
            </a:pPr>
            <a:r>
              <a:rPr lang="en-US" sz="2400" smtClean="0"/>
              <a:t>	Recent agreement to set up the Secretariat in Turkey for the initial period of 3 years, followed up probably by Constanta (RO). 	</a:t>
            </a:r>
          </a:p>
          <a:p>
            <a:pPr eaLnBrk="1" hangingPunct="1">
              <a:buFont typeface="Wingdings" pitchFamily="2" charset="2"/>
              <a:buNone/>
              <a:defRPr/>
            </a:pPr>
            <a:endParaRPr lang="en-US" sz="2400" smtClean="0"/>
          </a:p>
          <a:p>
            <a:pPr eaLnBrk="1" hangingPunct="1">
              <a:defRPr/>
            </a:pPr>
            <a:endParaRPr lang="en-US" sz="2400" smtClean="0"/>
          </a:p>
        </p:txBody>
      </p:sp>
      <p:sp>
        <p:nvSpPr>
          <p:cNvPr id="77828" name="Title 1"/>
          <p:cNvSpPr>
            <a:spLocks noGrp="1"/>
          </p:cNvSpPr>
          <p:nvPr>
            <p:ph type="title"/>
          </p:nvPr>
        </p:nvSpPr>
        <p:spPr/>
        <p:txBody>
          <a:bodyPr/>
          <a:lstStyle/>
          <a:p>
            <a:pPr eaLnBrk="1" hangingPunct="1">
              <a:defRPr/>
            </a:pPr>
            <a:r>
              <a:rPr lang="en-US" smtClean="0"/>
              <a:t>Presentation of BSEC </a:t>
            </a:r>
            <a:br>
              <a:rPr lang="en-US" smtClean="0"/>
            </a:br>
            <a:r>
              <a:rPr lang="en-US" smtClean="0"/>
              <a:t> Flagship projects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7828"/>
                                        </p:tgtEl>
                                        <p:attrNameLst>
                                          <p:attrName>style.visibility</p:attrName>
                                        </p:attrNameLst>
                                      </p:cBhvr>
                                      <p:to>
                                        <p:strVal val="visible"/>
                                      </p:to>
                                    </p:set>
                                    <p:anim calcmode="lin" valueType="num">
                                      <p:cBhvr additive="base">
                                        <p:cTn id="7" dur="500" fill="hold"/>
                                        <p:tgtEl>
                                          <p:spTgt spid="77828"/>
                                        </p:tgtEl>
                                        <p:attrNameLst>
                                          <p:attrName>ppt_x</p:attrName>
                                        </p:attrNameLst>
                                      </p:cBhvr>
                                      <p:tavLst>
                                        <p:tav tm="0">
                                          <p:val>
                                            <p:strVal val="#ppt_x"/>
                                          </p:val>
                                        </p:tav>
                                        <p:tav tm="100000">
                                          <p:val>
                                            <p:strVal val="#ppt_x"/>
                                          </p:val>
                                        </p:tav>
                                      </p:tavLst>
                                    </p:anim>
                                    <p:anim calcmode="lin" valueType="num">
                                      <p:cBhvr additive="base">
                                        <p:cTn id="8" dur="500" fill="hold"/>
                                        <p:tgtEl>
                                          <p:spTgt spid="778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sz="quarter"/>
          </p:nvPr>
        </p:nvSpPr>
        <p:spPr/>
        <p:txBody>
          <a:bodyPr/>
          <a:lstStyle/>
          <a:p>
            <a:pPr eaLnBrk="1" hangingPunct="1">
              <a:defRPr/>
            </a:pPr>
            <a:r>
              <a:rPr lang="en-US" sz="4000" smtClean="0"/>
              <a:t>A historic view of the </a:t>
            </a:r>
            <a:br>
              <a:rPr lang="en-US" sz="4000" smtClean="0"/>
            </a:br>
            <a:r>
              <a:rPr lang="en-US" sz="4000" smtClean="0"/>
              <a:t>Black Sea region</a:t>
            </a:r>
          </a:p>
        </p:txBody>
      </p:sp>
      <p:sp>
        <p:nvSpPr>
          <p:cNvPr id="56324" name="Rectangle 4"/>
          <p:cNvSpPr>
            <a:spLocks noGrp="1" noChangeArrowheads="1"/>
          </p:cNvSpPr>
          <p:nvPr>
            <p:ph sz="quarter" idx="1"/>
          </p:nvPr>
        </p:nvSpPr>
        <p:spPr>
          <a:xfrm>
            <a:off x="457200" y="1524000"/>
            <a:ext cx="8229600" cy="609600"/>
          </a:xfrm>
        </p:spPr>
        <p:txBody>
          <a:bodyPr/>
          <a:lstStyle/>
          <a:p>
            <a:pPr eaLnBrk="1" hangingPunct="1">
              <a:buFontTx/>
              <a:buNone/>
              <a:defRPr/>
            </a:pPr>
            <a:r>
              <a:rPr lang="en-US" sz="2200" smtClean="0"/>
              <a:t>* successive hegemony</a:t>
            </a:r>
          </a:p>
          <a:p>
            <a:pPr eaLnBrk="1" hangingPunct="1">
              <a:defRPr/>
            </a:pPr>
            <a:endParaRPr lang="en-US" sz="2200" smtClean="0"/>
          </a:p>
        </p:txBody>
      </p:sp>
      <p:sp>
        <p:nvSpPr>
          <p:cNvPr id="56325" name="Rectangle 5"/>
          <p:cNvSpPr>
            <a:spLocks noGrp="1" noChangeArrowheads="1"/>
          </p:cNvSpPr>
          <p:nvPr>
            <p:ph sz="quarter" idx="2"/>
          </p:nvPr>
        </p:nvSpPr>
        <p:spPr>
          <a:xfrm>
            <a:off x="457200" y="3124200"/>
            <a:ext cx="8382000" cy="2514600"/>
          </a:xfrm>
        </p:spPr>
        <p:txBody>
          <a:bodyPr/>
          <a:lstStyle/>
          <a:p>
            <a:pPr algn="just" eaLnBrk="1" hangingPunct="1">
              <a:buFontTx/>
              <a:buNone/>
              <a:defRPr/>
            </a:pPr>
            <a:r>
              <a:rPr lang="en-GB" sz="2200" smtClean="0"/>
              <a:t>	- regional “harmony” at the beginning, aiming at a conflict-free area and conducive to genuine regional cooperation. </a:t>
            </a:r>
          </a:p>
          <a:p>
            <a:pPr eaLnBrk="1" hangingPunct="1">
              <a:buFontTx/>
              <a:buNone/>
              <a:defRPr/>
            </a:pPr>
            <a:r>
              <a:rPr lang="en-GB" sz="2200" smtClean="0"/>
              <a:t>	- quest for markets and economic influence: Turkey and Greece - the main economic and financial centres around the sea </a:t>
            </a:r>
          </a:p>
          <a:p>
            <a:pPr eaLnBrk="1" hangingPunct="1">
              <a:buFontTx/>
              <a:buNone/>
              <a:defRPr/>
            </a:pPr>
            <a:r>
              <a:rPr lang="en-GB" sz="2200" smtClean="0"/>
              <a:t>	- </a:t>
            </a:r>
            <a:r>
              <a:rPr lang="ro-RO" sz="2200" smtClean="0"/>
              <a:t>“</a:t>
            </a:r>
            <a:r>
              <a:rPr lang="en-GB" sz="2200" smtClean="0"/>
              <a:t>emancipation wave</a:t>
            </a:r>
            <a:r>
              <a:rPr lang="ro-RO" sz="2200" smtClean="0"/>
              <a:t>”</a:t>
            </a:r>
            <a:r>
              <a:rPr lang="en-US" sz="2200" smtClean="0"/>
              <a:t>: EU/NATO accession of Romania and Bulgaria, GUAM</a:t>
            </a:r>
            <a:r>
              <a:rPr lang="ro-RO" sz="2200" smtClean="0"/>
              <a:t> states</a:t>
            </a:r>
            <a:r>
              <a:rPr lang="en-US" sz="2200" smtClean="0"/>
              <a:t> </a:t>
            </a:r>
            <a:r>
              <a:rPr lang="ro-RO" sz="2200" smtClean="0"/>
              <a:t>(Georgia, Ukraine, Azerbaijan and Republic of Moldova) </a:t>
            </a:r>
            <a:endParaRPr lang="en-GB" sz="2200" smtClean="0"/>
          </a:p>
          <a:p>
            <a:pPr eaLnBrk="1" hangingPunct="1">
              <a:buFontTx/>
              <a:buNone/>
              <a:defRPr/>
            </a:pPr>
            <a:r>
              <a:rPr lang="en-GB" sz="2200" smtClean="0"/>
              <a:t>	- status quo trend</a:t>
            </a:r>
            <a:endParaRPr lang="en-US" sz="2200" smtClean="0"/>
          </a:p>
        </p:txBody>
      </p:sp>
      <p:sp>
        <p:nvSpPr>
          <p:cNvPr id="56326" name="Rectangle 6"/>
          <p:cNvSpPr>
            <a:spLocks noGrp="1" noChangeArrowheads="1"/>
          </p:cNvSpPr>
          <p:nvPr>
            <p:ph sz="quarter" idx="3"/>
          </p:nvPr>
        </p:nvSpPr>
        <p:spPr>
          <a:xfrm>
            <a:off x="457200" y="1981200"/>
            <a:ext cx="8229600" cy="685800"/>
          </a:xfrm>
        </p:spPr>
        <p:txBody>
          <a:bodyPr/>
          <a:lstStyle/>
          <a:p>
            <a:pPr eaLnBrk="1" hangingPunct="1">
              <a:buFont typeface="Wingdings" pitchFamily="2" charset="2"/>
              <a:buNone/>
              <a:defRPr/>
            </a:pPr>
            <a:r>
              <a:rPr lang="en-US" sz="2200" smtClean="0"/>
              <a:t>* limited Western-style governance, ideas or values</a:t>
            </a:r>
          </a:p>
        </p:txBody>
      </p:sp>
      <p:sp>
        <p:nvSpPr>
          <p:cNvPr id="56327" name="Rectangle 7"/>
          <p:cNvSpPr>
            <a:spLocks noGrp="1" noChangeArrowheads="1"/>
          </p:cNvSpPr>
          <p:nvPr>
            <p:ph sz="quarter" idx="4"/>
          </p:nvPr>
        </p:nvSpPr>
        <p:spPr>
          <a:xfrm>
            <a:off x="228600" y="5943600"/>
            <a:ext cx="8686800" cy="685800"/>
          </a:xfrm>
        </p:spPr>
        <p:txBody>
          <a:bodyPr/>
          <a:lstStyle/>
          <a:p>
            <a:pPr algn="just" eaLnBrk="1" hangingPunct="1">
              <a:lnSpc>
                <a:spcPct val="75000"/>
              </a:lnSpc>
              <a:buFontTx/>
              <a:buNone/>
              <a:defRPr/>
            </a:pPr>
            <a:r>
              <a:rPr lang="en-US" sz="2200" smtClean="0"/>
              <a:t>   * </a:t>
            </a:r>
            <a:r>
              <a:rPr lang="en-US" sz="2200" smtClean="0">
                <a:effectLst/>
              </a:rPr>
              <a:t>Instead of the end of history, the region witnessed the reinvention of geopolitics</a:t>
            </a:r>
            <a:r>
              <a:rPr lang="en-US" sz="2400" smtClean="0">
                <a:effectLst/>
              </a:rPr>
              <a:t> </a:t>
            </a:r>
          </a:p>
          <a:p>
            <a:pPr algn="just" eaLnBrk="1" hangingPunct="1">
              <a:buFontTx/>
              <a:buNone/>
              <a:defRPr/>
            </a:pPr>
            <a:endParaRPr lang="en-US" sz="2000" smtClean="0"/>
          </a:p>
        </p:txBody>
      </p:sp>
      <p:sp>
        <p:nvSpPr>
          <p:cNvPr id="5127" name="Text Box 9"/>
          <p:cNvSpPr txBox="1">
            <a:spLocks noChangeArrowheads="1"/>
          </p:cNvSpPr>
          <p:nvPr/>
        </p:nvSpPr>
        <p:spPr bwMode="auto">
          <a:xfrm>
            <a:off x="457200" y="2362200"/>
            <a:ext cx="8515350" cy="1066800"/>
          </a:xfrm>
          <a:prstGeom prst="rect">
            <a:avLst/>
          </a:prstGeom>
          <a:noFill/>
          <a:ln w="9525">
            <a:noFill/>
            <a:miter lim="800000"/>
            <a:headEnd/>
            <a:tailEnd/>
          </a:ln>
          <a:effectLst/>
        </p:spPr>
        <p:txBody>
          <a:bodyPr>
            <a:spAutoFit/>
          </a:bodyPr>
          <a:lstStyle/>
          <a:p>
            <a:r>
              <a:rPr lang="en-US" sz="2200"/>
              <a:t>* COLD WAR: non history; POST-COLD WAR: much more dynamism and a mix of trends:</a:t>
            </a:r>
          </a:p>
          <a:p>
            <a:r>
              <a:rPr lang="en-US" sz="20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blinds(horizontal)">
                                      <p:cBhvr>
                                        <p:cTn id="7" dur="500"/>
                                        <p:tgtEl>
                                          <p:spTgt spid="56324"/>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56326"/>
                                        </p:tgtEl>
                                        <p:attrNameLst>
                                          <p:attrName>style.visibility</p:attrName>
                                        </p:attrNameLst>
                                      </p:cBhvr>
                                      <p:to>
                                        <p:strVal val="visible"/>
                                      </p:to>
                                    </p:set>
                                    <p:animEffect transition="in" filter="box(in)">
                                      <p:cBhvr>
                                        <p:cTn id="11" dur="500"/>
                                        <p:tgtEl>
                                          <p:spTgt spid="56326"/>
                                        </p:tgtEl>
                                      </p:cBhvr>
                                    </p:animEffect>
                                  </p:childTnLst>
                                </p:cTn>
                              </p:par>
                            </p:childTnLst>
                          </p:cTn>
                        </p:par>
                        <p:par>
                          <p:cTn id="12" fill="hold" nodeType="afterGroup">
                            <p:stCondLst>
                              <p:cond delay="1000"/>
                            </p:stCondLst>
                            <p:childTnLst>
                              <p:par>
                                <p:cTn id="13" presetID="8" presetClass="entr" presetSubtype="16" fill="hold" grpId="0" nodeType="afterEffect">
                                  <p:stCondLst>
                                    <p:cond delay="0"/>
                                  </p:stCondLst>
                                  <p:childTnLst>
                                    <p:set>
                                      <p:cBhvr>
                                        <p:cTn id="14" dur="1" fill="hold">
                                          <p:stCondLst>
                                            <p:cond delay="0"/>
                                          </p:stCondLst>
                                        </p:cTn>
                                        <p:tgtEl>
                                          <p:spTgt spid="56325"/>
                                        </p:tgtEl>
                                        <p:attrNameLst>
                                          <p:attrName>style.visibility</p:attrName>
                                        </p:attrNameLst>
                                      </p:cBhvr>
                                      <p:to>
                                        <p:strVal val="visible"/>
                                      </p:to>
                                    </p:set>
                                    <p:animEffect transition="in" filter="diamond(in)">
                                      <p:cBhvr>
                                        <p:cTn id="15" dur="2000"/>
                                        <p:tgtEl>
                                          <p:spTgt spid="56325"/>
                                        </p:tgtEl>
                                      </p:cBhvr>
                                    </p:animEffect>
                                  </p:childTnLst>
                                </p:cTn>
                              </p:par>
                            </p:childTnLst>
                          </p:cTn>
                        </p:par>
                        <p:par>
                          <p:cTn id="16" fill="hold" nodeType="afterGroup">
                            <p:stCondLst>
                              <p:cond delay="3000"/>
                            </p:stCondLst>
                            <p:childTnLst>
                              <p:par>
                                <p:cTn id="17" presetID="2" presetClass="entr" presetSubtype="4" fill="hold" grpId="0" nodeType="afterEffect">
                                  <p:stCondLst>
                                    <p:cond delay="0"/>
                                  </p:stCondLst>
                                  <p:childTnLst>
                                    <p:set>
                                      <p:cBhvr>
                                        <p:cTn id="18" dur="1" fill="hold">
                                          <p:stCondLst>
                                            <p:cond delay="0"/>
                                          </p:stCondLst>
                                        </p:cTn>
                                        <p:tgtEl>
                                          <p:spTgt spid="56327"/>
                                        </p:tgtEl>
                                        <p:attrNameLst>
                                          <p:attrName>style.visibility</p:attrName>
                                        </p:attrNameLst>
                                      </p:cBhvr>
                                      <p:to>
                                        <p:strVal val="visible"/>
                                      </p:to>
                                    </p:set>
                                    <p:anim calcmode="lin" valueType="num">
                                      <p:cBhvr additive="base">
                                        <p:cTn id="19" dur="500" fill="hold"/>
                                        <p:tgtEl>
                                          <p:spTgt spid="56327"/>
                                        </p:tgtEl>
                                        <p:attrNameLst>
                                          <p:attrName>ppt_x</p:attrName>
                                        </p:attrNameLst>
                                      </p:cBhvr>
                                      <p:tavLst>
                                        <p:tav tm="0">
                                          <p:val>
                                            <p:strVal val="#ppt_x"/>
                                          </p:val>
                                        </p:tav>
                                        <p:tav tm="100000">
                                          <p:val>
                                            <p:strVal val="#ppt_x"/>
                                          </p:val>
                                        </p:tav>
                                      </p:tavLst>
                                    </p:anim>
                                    <p:anim calcmode="lin" valueType="num">
                                      <p:cBhvr additive="base">
                                        <p:cTn id="20" dur="500" fill="hold"/>
                                        <p:tgtEl>
                                          <p:spTgt spid="563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5" grpId="0"/>
      <p:bldP spid="56326" grpId="0"/>
      <p:bldP spid="563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a:xfrm>
            <a:off x="609600" y="152400"/>
            <a:ext cx="8229600" cy="944563"/>
          </a:xfrm>
        </p:spPr>
        <p:txBody>
          <a:bodyPr/>
          <a:lstStyle/>
          <a:p>
            <a:pPr eaLnBrk="1" hangingPunct="1">
              <a:defRPr/>
            </a:pPr>
            <a:r>
              <a:rPr lang="en-US" sz="2400" smtClean="0"/>
              <a:t>Assessment of BSEC functioning and results </a:t>
            </a:r>
            <a:br>
              <a:rPr lang="en-US" sz="2400" smtClean="0"/>
            </a:br>
            <a:r>
              <a:rPr lang="en-US" sz="3200" smtClean="0"/>
              <a:t>Flagship projects</a:t>
            </a:r>
          </a:p>
        </p:txBody>
      </p:sp>
      <p:sp>
        <p:nvSpPr>
          <p:cNvPr id="62467" name="Rectangle 3"/>
          <p:cNvSpPr>
            <a:spLocks noGrp="1" noChangeArrowheads="1"/>
          </p:cNvSpPr>
          <p:nvPr>
            <p:ph type="body" idx="1"/>
          </p:nvPr>
        </p:nvSpPr>
        <p:spPr>
          <a:xfrm>
            <a:off x="457200" y="990600"/>
            <a:ext cx="8534400" cy="5715000"/>
          </a:xfrm>
        </p:spPr>
        <p:txBody>
          <a:bodyPr/>
          <a:lstStyle/>
          <a:p>
            <a:pPr eaLnBrk="1" hangingPunct="1">
              <a:lnSpc>
                <a:spcPct val="80000"/>
              </a:lnSpc>
              <a:spcBef>
                <a:spcPct val="0"/>
              </a:spcBef>
              <a:buFont typeface="Wingdings" pitchFamily="2" charset="2"/>
              <a:buNone/>
              <a:defRPr/>
            </a:pPr>
            <a:endParaRPr lang="en-US" sz="900" smtClean="0"/>
          </a:p>
          <a:p>
            <a:pPr eaLnBrk="1" hangingPunct="1">
              <a:lnSpc>
                <a:spcPct val="80000"/>
              </a:lnSpc>
              <a:spcBef>
                <a:spcPct val="0"/>
              </a:spcBef>
              <a:buFont typeface="Wingdings" pitchFamily="2" charset="2"/>
              <a:buNone/>
              <a:defRPr/>
            </a:pPr>
            <a:r>
              <a:rPr lang="en-US" sz="2400" smtClean="0"/>
              <a:t>3. </a:t>
            </a:r>
            <a:r>
              <a:rPr lang="en-US" sz="2400" b="1" smtClean="0"/>
              <a:t>The BSEC Permit for lorry drivers</a:t>
            </a:r>
          </a:p>
          <a:p>
            <a:pPr eaLnBrk="1" hangingPunct="1">
              <a:lnSpc>
                <a:spcPct val="80000"/>
              </a:lnSpc>
              <a:spcBef>
                <a:spcPct val="0"/>
              </a:spcBef>
              <a:buFont typeface="Wingdings" pitchFamily="2" charset="2"/>
              <a:buNone/>
              <a:defRPr/>
            </a:pPr>
            <a:r>
              <a:rPr lang="en-US" sz="2000" b="1" smtClean="0"/>
              <a:t>	</a:t>
            </a:r>
            <a:r>
              <a:rPr lang="en-US" sz="2000" smtClean="0"/>
              <a:t>Project launched in February 2010. Its</a:t>
            </a:r>
            <a:r>
              <a:rPr lang="en-US" sz="2000" b="1" smtClean="0"/>
              <a:t> </a:t>
            </a:r>
            <a:r>
              <a:rPr lang="en-US" sz="2000" smtClean="0"/>
              <a:t>goal is to</a:t>
            </a:r>
            <a:r>
              <a:rPr lang="en-US" sz="2000" b="1" smtClean="0"/>
              <a:t> </a:t>
            </a:r>
            <a:r>
              <a:rPr lang="en-US" sz="2000" smtClean="0"/>
              <a:t>allow trucks of participating states to transit through other participating states with one document instead of several ones. </a:t>
            </a:r>
          </a:p>
          <a:p>
            <a:pPr eaLnBrk="1" hangingPunct="1">
              <a:lnSpc>
                <a:spcPct val="80000"/>
              </a:lnSpc>
              <a:spcBef>
                <a:spcPct val="0"/>
              </a:spcBef>
              <a:buFont typeface="Wingdings" pitchFamily="2" charset="2"/>
              <a:buNone/>
              <a:defRPr/>
            </a:pPr>
            <a:endParaRPr lang="en-US" sz="2000" smtClean="0"/>
          </a:p>
          <a:p>
            <a:pPr eaLnBrk="1" hangingPunct="1">
              <a:lnSpc>
                <a:spcPct val="80000"/>
              </a:lnSpc>
              <a:spcBef>
                <a:spcPct val="0"/>
              </a:spcBef>
              <a:buFont typeface="Wingdings" pitchFamily="2" charset="2"/>
              <a:buNone/>
              <a:defRPr/>
            </a:pPr>
            <a:r>
              <a:rPr lang="en-US" sz="2400" b="1" smtClean="0"/>
              <a:t>4. Emergency assistance</a:t>
            </a:r>
          </a:p>
          <a:p>
            <a:pPr eaLnBrk="1" hangingPunct="1">
              <a:lnSpc>
                <a:spcPct val="80000"/>
              </a:lnSpc>
              <a:buFont typeface="Wingdings" pitchFamily="2" charset="2"/>
              <a:buNone/>
              <a:defRPr/>
            </a:pPr>
            <a:r>
              <a:rPr lang="en-US" sz="2000" b="1" smtClean="0"/>
              <a:t>	</a:t>
            </a:r>
            <a:r>
              <a:rPr lang="en-US" sz="2000" smtClean="0"/>
              <a:t>The WG on Cooperation in Emergency Assistance is one of the most active within</a:t>
            </a:r>
            <a:r>
              <a:rPr lang="en-US" sz="2000" b="1" smtClean="0"/>
              <a:t> </a:t>
            </a:r>
            <a:r>
              <a:rPr lang="en-US" sz="2000" smtClean="0"/>
              <a:t>BSEC. Agreement on Collaboration in Emergency Assistance and Emergency Response to Natural and Man-made Disasters + Additional Protocol. </a:t>
            </a:r>
            <a:r>
              <a:rPr lang="en-US" sz="2000" b="1" smtClean="0"/>
              <a:t>BSEC Network of Liaison Officers since 2009</a:t>
            </a:r>
          </a:p>
          <a:p>
            <a:pPr eaLnBrk="1" hangingPunct="1">
              <a:lnSpc>
                <a:spcPct val="80000"/>
              </a:lnSpc>
              <a:buFont typeface="Wingdings" pitchFamily="2" charset="2"/>
              <a:buNone/>
              <a:defRPr/>
            </a:pPr>
            <a:endParaRPr lang="en-US" sz="2000" b="1" smtClean="0"/>
          </a:p>
          <a:p>
            <a:pPr eaLnBrk="1" hangingPunct="1">
              <a:lnSpc>
                <a:spcPct val="80000"/>
              </a:lnSpc>
              <a:buFont typeface="Wingdings" pitchFamily="2" charset="2"/>
              <a:buNone/>
              <a:defRPr/>
            </a:pPr>
            <a:r>
              <a:rPr lang="en-US" sz="2400" smtClean="0"/>
              <a:t>5. </a:t>
            </a:r>
            <a:r>
              <a:rPr lang="en-US" sz="2400" b="1" smtClean="0"/>
              <a:t>Science and technology</a:t>
            </a:r>
          </a:p>
          <a:p>
            <a:pPr eaLnBrk="1" hangingPunct="1">
              <a:lnSpc>
                <a:spcPct val="80000"/>
              </a:lnSpc>
              <a:buFont typeface="Wingdings" pitchFamily="2" charset="2"/>
              <a:buNone/>
              <a:defRPr/>
            </a:pPr>
            <a:r>
              <a:rPr lang="en-US" sz="2000" b="1" smtClean="0"/>
              <a:t>	</a:t>
            </a:r>
            <a:r>
              <a:rPr lang="en-US" sz="2000" smtClean="0"/>
              <a:t>BSEC an international partner of EU within the 7th Framework Programme (FP7). Most successful in creating regional networks of scientists.</a:t>
            </a:r>
          </a:p>
          <a:p>
            <a:pPr eaLnBrk="1" hangingPunct="1">
              <a:lnSpc>
                <a:spcPct val="80000"/>
              </a:lnSpc>
              <a:buFont typeface="Wingdings" pitchFamily="2" charset="2"/>
              <a:buNone/>
              <a:defRPr/>
            </a:pPr>
            <a:endParaRPr lang="en-US" sz="2000" smtClean="0"/>
          </a:p>
          <a:p>
            <a:pPr eaLnBrk="1" hangingPunct="1">
              <a:lnSpc>
                <a:spcPct val="80000"/>
              </a:lnSpc>
              <a:buFont typeface="Wingdings" pitchFamily="2" charset="2"/>
              <a:buNone/>
              <a:defRPr/>
            </a:pPr>
            <a:r>
              <a:rPr lang="en-US" sz="2400" b="1" smtClean="0"/>
              <a:t>6. Green Energy</a:t>
            </a:r>
          </a:p>
          <a:p>
            <a:pPr eaLnBrk="1" hangingPunct="1">
              <a:lnSpc>
                <a:spcPct val="80000"/>
              </a:lnSpc>
              <a:buFont typeface="Wingdings" pitchFamily="2" charset="2"/>
              <a:buNone/>
              <a:defRPr/>
            </a:pPr>
            <a:r>
              <a:rPr lang="en-US" sz="2000" b="1" smtClean="0"/>
              <a:t>	</a:t>
            </a:r>
            <a:r>
              <a:rPr lang="en-US" sz="2000" smtClean="0"/>
              <a:t>Original</a:t>
            </a:r>
            <a:r>
              <a:rPr lang="en-US" sz="2000" b="1" smtClean="0"/>
              <a:t> </a:t>
            </a:r>
            <a:r>
              <a:rPr lang="en-US" sz="2000" smtClean="0"/>
              <a:t>project proposed so far by the Energy WG was the </a:t>
            </a:r>
            <a:r>
              <a:rPr lang="en-US" sz="2000" b="1" smtClean="0"/>
              <a:t>establishment of an integrated Black Sea energy market. Problematic issues:</a:t>
            </a:r>
            <a:r>
              <a:rPr lang="en-US" sz="2000" smtClean="0"/>
              <a:t> divergent energy interests, especially on energy infrastructure projects and energy mix. </a:t>
            </a:r>
          </a:p>
          <a:p>
            <a:pPr eaLnBrk="1" hangingPunct="1">
              <a:lnSpc>
                <a:spcPct val="80000"/>
              </a:lnSpc>
              <a:buFont typeface="Wingdings" pitchFamily="2" charset="2"/>
              <a:buNone/>
              <a:defRPr/>
            </a:pPr>
            <a:r>
              <a:rPr lang="en-US" sz="2000" b="1" smtClean="0"/>
              <a:t>	Today: green energy a major avenue in the New Economic Agenda.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2466"/>
                                        </p:tgtEl>
                                        <p:attrNameLst>
                                          <p:attrName>style.visibility</p:attrName>
                                        </p:attrNameLst>
                                      </p:cBhvr>
                                      <p:to>
                                        <p:strVal val="visible"/>
                                      </p:to>
                                    </p:set>
                                    <p:anim calcmode="lin" valueType="num">
                                      <p:cBhvr additive="base">
                                        <p:cTn id="7" dur="500" fill="hold"/>
                                        <p:tgtEl>
                                          <p:spTgt spid="62466"/>
                                        </p:tgtEl>
                                        <p:attrNameLst>
                                          <p:attrName>ppt_x</p:attrName>
                                        </p:attrNameLst>
                                      </p:cBhvr>
                                      <p:tavLst>
                                        <p:tav tm="0">
                                          <p:val>
                                            <p:strVal val="#ppt_x"/>
                                          </p:val>
                                        </p:tav>
                                        <p:tav tm="100000">
                                          <p:val>
                                            <p:strVal val="#ppt_x"/>
                                          </p:val>
                                        </p:tav>
                                      </p:tavLst>
                                    </p:anim>
                                    <p:anim calcmode="lin" valueType="num">
                                      <p:cBhvr additive="base">
                                        <p:cTn id="8" dur="500" fill="hold"/>
                                        <p:tgtEl>
                                          <p:spTgt spid="6246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 calcmode="lin" valueType="num">
                                      <p:cBhvr additive="base">
                                        <p:cTn id="12" dur="500" fill="hold"/>
                                        <p:tgtEl>
                                          <p:spTgt spid="6246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2467">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2467">
                                            <p:txEl>
                                              <p:pRg st="2" end="2"/>
                                            </p:txEl>
                                          </p:spTgt>
                                        </p:tgtEl>
                                        <p:attrNameLst>
                                          <p:attrName>style.visibility</p:attrName>
                                        </p:attrNameLst>
                                      </p:cBhvr>
                                      <p:to>
                                        <p:strVal val="visible"/>
                                      </p:to>
                                    </p:set>
                                    <p:anim calcmode="lin" valueType="num">
                                      <p:cBhvr additive="base">
                                        <p:cTn id="17" dur="500" fill="hold"/>
                                        <p:tgtEl>
                                          <p:spTgt spid="6246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2467">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62467">
                                            <p:txEl>
                                              <p:pRg st="4" end="4"/>
                                            </p:txEl>
                                          </p:spTgt>
                                        </p:tgtEl>
                                        <p:attrNameLst>
                                          <p:attrName>style.visibility</p:attrName>
                                        </p:attrNameLst>
                                      </p:cBhvr>
                                      <p:to>
                                        <p:strVal val="visible"/>
                                      </p:to>
                                    </p:set>
                                    <p:anim calcmode="lin" valueType="num">
                                      <p:cBhvr additive="base">
                                        <p:cTn id="22" dur="500" fill="hold"/>
                                        <p:tgtEl>
                                          <p:spTgt spid="62467">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2467">
                                            <p:txEl>
                                              <p:pRg st="4" end="4"/>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62467">
                                            <p:txEl>
                                              <p:pRg st="5" end="5"/>
                                            </p:txEl>
                                          </p:spTgt>
                                        </p:tgtEl>
                                        <p:attrNameLst>
                                          <p:attrName>style.visibility</p:attrName>
                                        </p:attrNameLst>
                                      </p:cBhvr>
                                      <p:to>
                                        <p:strVal val="visible"/>
                                      </p:to>
                                    </p:set>
                                    <p:anim calcmode="lin" valueType="num">
                                      <p:cBhvr additive="base">
                                        <p:cTn id="27" dur="500" fill="hold"/>
                                        <p:tgtEl>
                                          <p:spTgt spid="6246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2467">
                                            <p:txEl>
                                              <p:pRg st="5" end="5"/>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62467">
                                            <p:txEl>
                                              <p:pRg st="7" end="7"/>
                                            </p:txEl>
                                          </p:spTgt>
                                        </p:tgtEl>
                                        <p:attrNameLst>
                                          <p:attrName>style.visibility</p:attrName>
                                        </p:attrNameLst>
                                      </p:cBhvr>
                                      <p:to>
                                        <p:strVal val="visible"/>
                                      </p:to>
                                    </p:set>
                                    <p:anim calcmode="lin" valueType="num">
                                      <p:cBhvr additive="base">
                                        <p:cTn id="32" dur="500" fill="hold"/>
                                        <p:tgtEl>
                                          <p:spTgt spid="62467">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2467">
                                            <p:txEl>
                                              <p:pRg st="7" end="7"/>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62467">
                                            <p:txEl>
                                              <p:pRg st="8" end="8"/>
                                            </p:txEl>
                                          </p:spTgt>
                                        </p:tgtEl>
                                        <p:attrNameLst>
                                          <p:attrName>style.visibility</p:attrName>
                                        </p:attrNameLst>
                                      </p:cBhvr>
                                      <p:to>
                                        <p:strVal val="visible"/>
                                      </p:to>
                                    </p:set>
                                    <p:anim calcmode="lin" valueType="num">
                                      <p:cBhvr additive="base">
                                        <p:cTn id="37" dur="500" fill="hold"/>
                                        <p:tgtEl>
                                          <p:spTgt spid="62467">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2467">
                                            <p:txEl>
                                              <p:pRg st="8" end="8"/>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62467">
                                            <p:txEl>
                                              <p:pRg st="10" end="10"/>
                                            </p:txEl>
                                          </p:spTgt>
                                        </p:tgtEl>
                                        <p:attrNameLst>
                                          <p:attrName>style.visibility</p:attrName>
                                        </p:attrNameLst>
                                      </p:cBhvr>
                                      <p:to>
                                        <p:strVal val="visible"/>
                                      </p:to>
                                    </p:set>
                                    <p:anim calcmode="lin" valueType="num">
                                      <p:cBhvr additive="base">
                                        <p:cTn id="42" dur="500" fill="hold"/>
                                        <p:tgtEl>
                                          <p:spTgt spid="62467">
                                            <p:txEl>
                                              <p:pRg st="10" end="1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2467">
                                            <p:txEl>
                                              <p:pRg st="10" end="10"/>
                                            </p:txEl>
                                          </p:spTgt>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62467">
                                            <p:txEl>
                                              <p:pRg st="11" end="11"/>
                                            </p:txEl>
                                          </p:spTgt>
                                        </p:tgtEl>
                                        <p:attrNameLst>
                                          <p:attrName>style.visibility</p:attrName>
                                        </p:attrNameLst>
                                      </p:cBhvr>
                                      <p:to>
                                        <p:strVal val="visible"/>
                                      </p:to>
                                    </p:set>
                                    <p:anim calcmode="lin" valueType="num">
                                      <p:cBhvr additive="base">
                                        <p:cTn id="47" dur="500" fill="hold"/>
                                        <p:tgtEl>
                                          <p:spTgt spid="62467">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246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2467">
                                            <p:txEl>
                                              <p:pRg st="12" end="12"/>
                                            </p:txEl>
                                          </p:spTgt>
                                        </p:tgtEl>
                                        <p:attrNameLst>
                                          <p:attrName>style.visibility</p:attrName>
                                        </p:attrNameLst>
                                      </p:cBhvr>
                                      <p:to>
                                        <p:strVal val="visible"/>
                                      </p:to>
                                    </p:set>
                                    <p:anim calcmode="lin" valueType="num">
                                      <p:cBhvr additive="base">
                                        <p:cTn id="53" dur="500" fill="hold"/>
                                        <p:tgtEl>
                                          <p:spTgt spid="62467">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2467">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6246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idx="4294967295"/>
          </p:nvPr>
        </p:nvSpPr>
        <p:spPr>
          <a:xfrm>
            <a:off x="457200" y="274638"/>
            <a:ext cx="8229600" cy="868362"/>
          </a:xfrm>
        </p:spPr>
        <p:txBody>
          <a:bodyPr/>
          <a:lstStyle/>
          <a:p>
            <a:pPr eaLnBrk="1" hangingPunct="1">
              <a:defRPr/>
            </a:pPr>
            <a:r>
              <a:rPr lang="en-US" sz="2000" smtClean="0"/>
              <a:t>Assessment of BSEC functioning and results </a:t>
            </a:r>
            <a:br>
              <a:rPr lang="en-US" sz="2000" smtClean="0"/>
            </a:br>
            <a:r>
              <a:rPr lang="en-US" sz="2000" smtClean="0"/>
              <a:t> </a:t>
            </a:r>
            <a:r>
              <a:rPr lang="en-US" sz="2800" smtClean="0"/>
              <a:t>International relationships</a:t>
            </a:r>
          </a:p>
        </p:txBody>
      </p:sp>
      <p:sp>
        <p:nvSpPr>
          <p:cNvPr id="30722" name="Content Placeholder 2"/>
          <p:cNvSpPr>
            <a:spLocks noGrp="1"/>
          </p:cNvSpPr>
          <p:nvPr>
            <p:ph idx="4294967295"/>
          </p:nvPr>
        </p:nvSpPr>
        <p:spPr>
          <a:xfrm>
            <a:off x="457200" y="1143000"/>
            <a:ext cx="8229600" cy="5410200"/>
          </a:xfrm>
        </p:spPr>
        <p:txBody>
          <a:bodyPr/>
          <a:lstStyle/>
          <a:p>
            <a:pPr algn="just" eaLnBrk="1" hangingPunct="1">
              <a:defRPr/>
            </a:pPr>
            <a:r>
              <a:rPr lang="en-US" sz="2400" b="1" smtClean="0"/>
              <a:t>UN General Assembly:</a:t>
            </a:r>
            <a:r>
              <a:rPr lang="en-US" sz="2400" smtClean="0"/>
              <a:t> observer status in the </a:t>
            </a:r>
            <a:r>
              <a:rPr lang="en-US" sz="2400" b="1" smtClean="0"/>
              <a:t>UN General Assembly</a:t>
            </a:r>
            <a:r>
              <a:rPr lang="en-US" sz="2400" smtClean="0"/>
              <a:t> since 8 October 1999. Since 2006, a UNGA resolution is adopted every two years on the cooperation between UN and BSEC</a:t>
            </a:r>
          </a:p>
          <a:p>
            <a:pPr algn="just" eaLnBrk="1" hangingPunct="1">
              <a:defRPr/>
            </a:pPr>
            <a:r>
              <a:rPr lang="en-US" sz="2400" b="1" smtClean="0"/>
              <a:t>UNDP:</a:t>
            </a:r>
            <a:r>
              <a:rPr lang="en-US" sz="2400" smtClean="0"/>
              <a:t> Ongoing partnership between BSEC and </a:t>
            </a:r>
            <a:r>
              <a:rPr lang="en-US" sz="2400" b="1" smtClean="0"/>
              <a:t>UNDP</a:t>
            </a:r>
            <a:r>
              <a:rPr lang="en-US" sz="2400" smtClean="0"/>
              <a:t> under the Black Sea Trade and Investment Promotion Programme (BSTIP) since December 2006</a:t>
            </a:r>
          </a:p>
          <a:p>
            <a:pPr algn="just" eaLnBrk="1" hangingPunct="1">
              <a:defRPr/>
            </a:pPr>
            <a:r>
              <a:rPr lang="en-US" sz="2400" b="1" smtClean="0"/>
              <a:t>Central European Initiative</a:t>
            </a:r>
            <a:r>
              <a:rPr lang="en-US" sz="2400" smtClean="0"/>
              <a:t> (</a:t>
            </a:r>
            <a:r>
              <a:rPr lang="en-US" sz="2400" b="1" smtClean="0"/>
              <a:t>CEI</a:t>
            </a:r>
            <a:r>
              <a:rPr lang="en-US" sz="2400" smtClean="0"/>
              <a:t>): A MoU on cooperation signed between the BSEC and CEI on 7 March 2011 </a:t>
            </a:r>
          </a:p>
          <a:p>
            <a:pPr algn="just" eaLnBrk="1" hangingPunct="1">
              <a:defRPr/>
            </a:pPr>
            <a:r>
              <a:rPr lang="en-US" sz="2400" b="1" smtClean="0"/>
              <a:t>European Union</a:t>
            </a:r>
            <a:r>
              <a:rPr lang="en-US" sz="2400" smtClean="0"/>
              <a:t>: the European Commission was granted observer status to BSEC in 2007 and a regular dialogue EU-BSEC was set up at senior officials’ level</a:t>
            </a:r>
          </a:p>
          <a:p>
            <a:pPr algn="just" eaLnBrk="1" hangingPunct="1">
              <a:defRPr/>
            </a:pPr>
            <a:r>
              <a:rPr lang="en-US" sz="2400" smtClean="0"/>
              <a:t>Launch of the </a:t>
            </a:r>
            <a:r>
              <a:rPr lang="en-US" sz="2400" b="1" smtClean="0"/>
              <a:t>EU Black Sea Synergy</a:t>
            </a:r>
            <a:r>
              <a:rPr lang="en-US" sz="2400" smtClean="0"/>
              <a:t> </a:t>
            </a:r>
            <a:r>
              <a:rPr lang="en-US" sz="2400" b="1" smtClean="0"/>
              <a:t>Initiative</a:t>
            </a:r>
            <a:r>
              <a:rPr lang="en-US" sz="2400" smtClean="0"/>
              <a:t> on 14 February 2008. </a:t>
            </a:r>
            <a:endParaRPr lang="en-US" sz="2400" b="1" smtClean="0"/>
          </a:p>
          <a:p>
            <a:pPr eaLnBrk="1" hangingPunct="1">
              <a:defRPr/>
            </a:pPr>
            <a:endParaRPr lang="en-US" sz="2400" smtClean="0"/>
          </a:p>
          <a:p>
            <a:pPr eaLnBrk="1" hangingPunct="1">
              <a:defRPr/>
            </a:pPr>
            <a:endParaRPr 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0721"/>
                                        </p:tgtEl>
                                        <p:attrNameLst>
                                          <p:attrName>style.visibility</p:attrName>
                                        </p:attrNameLst>
                                      </p:cBhvr>
                                      <p:to>
                                        <p:strVal val="visible"/>
                                      </p:to>
                                    </p:set>
                                    <p:animEffect transition="in" filter="box(in)">
                                      <p:cBhvr>
                                        <p:cTn id="7" dur="500"/>
                                        <p:tgtEl>
                                          <p:spTgt spid="30721"/>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0722"/>
                                        </p:tgtEl>
                                        <p:attrNameLst>
                                          <p:attrName>style.visibility</p:attrName>
                                        </p:attrNameLst>
                                      </p:cBhvr>
                                      <p:to>
                                        <p:strVal val="visible"/>
                                      </p:to>
                                    </p:set>
                                    <p:animEffect transition="in" filter="box(in)">
                                      <p:cBhvr>
                                        <p:cTn id="11" dur="20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 grpId="0"/>
      <p:bldP spid="307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pPr eaLnBrk="1" hangingPunct="1">
              <a:defRPr/>
            </a:pPr>
            <a:r>
              <a:rPr lang="en-US" sz="3600" smtClean="0"/>
              <a:t>An assessment of BSEC functioning and results</a:t>
            </a:r>
          </a:p>
        </p:txBody>
      </p:sp>
      <p:sp>
        <p:nvSpPr>
          <p:cNvPr id="3" name="Content Placeholder 2"/>
          <p:cNvSpPr>
            <a:spLocks noGrp="1"/>
          </p:cNvSpPr>
          <p:nvPr>
            <p:ph idx="4294967295"/>
          </p:nvPr>
        </p:nvSpPr>
        <p:spPr/>
        <p:txBody>
          <a:bodyPr>
            <a:normAutofit/>
          </a:bodyPr>
          <a:lstStyle/>
          <a:p>
            <a:pPr algn="just" eaLnBrk="1" hangingPunct="1">
              <a:lnSpc>
                <a:spcPct val="80000"/>
              </a:lnSpc>
              <a:buFont typeface="Wingdings" pitchFamily="2" charset="2"/>
              <a:buNone/>
              <a:defRPr/>
            </a:pPr>
            <a:r>
              <a:rPr lang="en-US" sz="2000" b="1" smtClean="0"/>
              <a:t> </a:t>
            </a:r>
            <a:r>
              <a:rPr lang="en-US" b="1" smtClean="0"/>
              <a:t>Negative side</a:t>
            </a:r>
          </a:p>
          <a:p>
            <a:pPr algn="just" eaLnBrk="1" hangingPunct="1">
              <a:lnSpc>
                <a:spcPct val="80000"/>
              </a:lnSpc>
              <a:defRPr/>
            </a:pPr>
            <a:r>
              <a:rPr lang="en-US" sz="2400" smtClean="0"/>
              <a:t>Decline of commitment and political support from its members</a:t>
            </a:r>
          </a:p>
          <a:p>
            <a:pPr algn="just" eaLnBrk="1" hangingPunct="1">
              <a:lnSpc>
                <a:spcPct val="80000"/>
              </a:lnSpc>
              <a:defRPr/>
            </a:pPr>
            <a:r>
              <a:rPr lang="en-US" sz="2400" smtClean="0"/>
              <a:t>Project management</a:t>
            </a:r>
          </a:p>
          <a:p>
            <a:pPr algn="just" eaLnBrk="1" hangingPunct="1">
              <a:lnSpc>
                <a:spcPct val="80000"/>
              </a:lnSpc>
              <a:defRPr/>
            </a:pPr>
            <a:r>
              <a:rPr lang="en-US" sz="2400" smtClean="0"/>
              <a:t>Severe impact of economic crisis on BSEC normal activity</a:t>
            </a:r>
          </a:p>
          <a:p>
            <a:pPr algn="just" eaLnBrk="1" hangingPunct="1">
              <a:lnSpc>
                <a:spcPct val="80000"/>
              </a:lnSpc>
              <a:defRPr/>
            </a:pPr>
            <a:r>
              <a:rPr lang="en-US" sz="2400" smtClean="0"/>
              <a:t>BSEC depends on financing from outside. Poor attractiveness </a:t>
            </a:r>
          </a:p>
          <a:p>
            <a:pPr eaLnBrk="1" hangingPunct="1">
              <a:lnSpc>
                <a:spcPct val="80000"/>
              </a:lnSpc>
              <a:defRPr/>
            </a:pPr>
            <a:r>
              <a:rPr lang="en-US" sz="2400" smtClean="0"/>
              <a:t>Little sign to reverse the trend of diminishing support for BSEC.</a:t>
            </a:r>
          </a:p>
          <a:p>
            <a:pPr eaLnBrk="1" hangingPunct="1">
              <a:lnSpc>
                <a:spcPct val="80000"/>
              </a:lnSpc>
              <a:defRPr/>
            </a:pPr>
            <a:endParaRPr lang="en-US" sz="2400" smtClean="0"/>
          </a:p>
        </p:txBody>
      </p:sp>
      <p:sp>
        <p:nvSpPr>
          <p:cNvPr id="24580" name="Text Box 4"/>
          <p:cNvSpPr txBox="1">
            <a:spLocks noChangeArrowheads="1"/>
          </p:cNvSpPr>
          <p:nvPr/>
        </p:nvSpPr>
        <p:spPr bwMode="auto">
          <a:xfrm>
            <a:off x="533400" y="1371600"/>
            <a:ext cx="8229600" cy="3062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defRPr/>
            </a:pPr>
            <a:r>
              <a:rPr lang="en-US" sz="3200" b="1"/>
              <a:t>Positive side</a:t>
            </a:r>
          </a:p>
          <a:p>
            <a:pPr eaLnBrk="1" hangingPunct="1">
              <a:lnSpc>
                <a:spcPct val="80000"/>
              </a:lnSpc>
              <a:spcBef>
                <a:spcPct val="20000"/>
              </a:spcBef>
              <a:buClr>
                <a:schemeClr val="hlink"/>
              </a:buClr>
              <a:buSzPct val="70000"/>
              <a:buFont typeface="Wingdings" pitchFamily="2" charset="2"/>
              <a:buChar char="n"/>
              <a:defRPr/>
            </a:pPr>
            <a:r>
              <a:rPr lang="en-US" sz="2400">
                <a:effectLst>
                  <a:outerShdw blurRad="38100" dist="38100" dir="2700000" algn="tl">
                    <a:srgbClr val="000000"/>
                  </a:outerShdw>
                </a:effectLst>
              </a:rPr>
              <a:t>BSEC is the only format of dialogue for all the states in the region</a:t>
            </a:r>
          </a:p>
          <a:p>
            <a:pPr eaLnBrk="1" hangingPunct="1">
              <a:lnSpc>
                <a:spcPct val="80000"/>
              </a:lnSpc>
              <a:spcBef>
                <a:spcPct val="20000"/>
              </a:spcBef>
              <a:buClr>
                <a:schemeClr val="hlink"/>
              </a:buClr>
              <a:buSzPct val="70000"/>
              <a:buFont typeface="Wingdings" pitchFamily="2" charset="2"/>
              <a:buChar char="n"/>
              <a:defRPr/>
            </a:pPr>
            <a:r>
              <a:rPr lang="en-US" sz="2400">
                <a:effectLst>
                  <a:outerShdw blurRad="38100" dist="38100" dir="2700000" algn="tl">
                    <a:srgbClr val="000000"/>
                  </a:outerShdw>
                </a:effectLst>
              </a:rPr>
              <a:t>Good, Western-style institutional architecture</a:t>
            </a:r>
          </a:p>
          <a:p>
            <a:pPr eaLnBrk="1" hangingPunct="1">
              <a:lnSpc>
                <a:spcPct val="80000"/>
              </a:lnSpc>
              <a:spcBef>
                <a:spcPct val="20000"/>
              </a:spcBef>
              <a:buClr>
                <a:schemeClr val="hlink"/>
              </a:buClr>
              <a:buSzPct val="70000"/>
              <a:buFont typeface="Wingdings" pitchFamily="2" charset="2"/>
              <a:buChar char="n"/>
              <a:defRPr/>
            </a:pPr>
            <a:r>
              <a:rPr lang="en-US" sz="2400">
                <a:effectLst>
                  <a:outerShdw blurRad="38100" dist="38100" dir="2700000" algn="tl">
                    <a:srgbClr val="000000"/>
                  </a:outerShdw>
                </a:effectLst>
              </a:rPr>
              <a:t>Gained its place in the international community as a regional cooperation actor</a:t>
            </a:r>
          </a:p>
          <a:p>
            <a:pPr eaLnBrk="1" hangingPunct="1">
              <a:lnSpc>
                <a:spcPct val="80000"/>
              </a:lnSpc>
              <a:spcBef>
                <a:spcPct val="20000"/>
              </a:spcBef>
              <a:buClr>
                <a:schemeClr val="hlink"/>
              </a:buClr>
              <a:buSzPct val="70000"/>
              <a:buFont typeface="Wingdings" pitchFamily="2" charset="2"/>
              <a:buChar char="n"/>
              <a:defRPr/>
            </a:pPr>
            <a:r>
              <a:rPr lang="en-US" sz="2400">
                <a:effectLst>
                  <a:outerShdw blurRad="38100" dist="38100" dir="2700000" algn="tl">
                    <a:srgbClr val="000000"/>
                  </a:outerShdw>
                </a:effectLst>
              </a:rPr>
              <a:t>Good knowledge of the region, good networks for cooperation</a:t>
            </a:r>
          </a:p>
          <a:p>
            <a:pPr eaLnBrk="1" hangingPunct="1">
              <a:lnSpc>
                <a:spcPct val="80000"/>
              </a:lnSpc>
              <a:spcBef>
                <a:spcPct val="20000"/>
              </a:spcBef>
              <a:buClr>
                <a:schemeClr val="hlink"/>
              </a:buClr>
              <a:buSzPct val="70000"/>
              <a:buFont typeface="Wingdings" pitchFamily="2" charset="2"/>
              <a:buChar char="n"/>
              <a:defRPr/>
            </a:pPr>
            <a:r>
              <a:rPr lang="en-US" sz="2400">
                <a:effectLst>
                  <a:outerShdw blurRad="38100" dist="38100" dir="2700000" algn="tl">
                    <a:srgbClr val="000000"/>
                  </a:outerShdw>
                </a:effectLst>
              </a:rPr>
              <a:t>Growing need for regional cooperation in Europe</a:t>
            </a:r>
          </a:p>
          <a:p>
            <a:pPr>
              <a:defRPr/>
            </a:pP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Title 1"/>
          <p:cNvSpPr>
            <a:spLocks noGrp="1"/>
          </p:cNvSpPr>
          <p:nvPr>
            <p:ph type="title" idx="4294967295"/>
          </p:nvPr>
        </p:nvSpPr>
        <p:spPr>
          <a:xfrm>
            <a:off x="457200" y="274638"/>
            <a:ext cx="8077200" cy="944562"/>
          </a:xfrm>
        </p:spPr>
        <p:txBody>
          <a:bodyPr/>
          <a:lstStyle/>
          <a:p>
            <a:pPr eaLnBrk="1" hangingPunct="1">
              <a:defRPr/>
            </a:pPr>
            <a:r>
              <a:rPr lang="en-US" sz="3200" smtClean="0"/>
              <a:t>Main actors in the Black Sea region:</a:t>
            </a:r>
            <a:br>
              <a:rPr lang="en-US" sz="3200" smtClean="0"/>
            </a:br>
            <a:r>
              <a:rPr lang="en-US" sz="3200" smtClean="0"/>
              <a:t>Russia and Turkey</a:t>
            </a:r>
          </a:p>
        </p:txBody>
      </p:sp>
      <p:sp>
        <p:nvSpPr>
          <p:cNvPr id="21506" name="Content Placeholder 2"/>
          <p:cNvSpPr>
            <a:spLocks noGrp="1"/>
          </p:cNvSpPr>
          <p:nvPr>
            <p:ph idx="4294967295"/>
          </p:nvPr>
        </p:nvSpPr>
        <p:spPr>
          <a:xfrm>
            <a:off x="381000" y="1219200"/>
            <a:ext cx="8534400" cy="5257800"/>
          </a:xfrm>
        </p:spPr>
        <p:txBody>
          <a:bodyPr/>
          <a:lstStyle/>
          <a:p>
            <a:pPr eaLnBrk="1" hangingPunct="1">
              <a:buFont typeface="Wingdings" pitchFamily="2" charset="2"/>
              <a:buNone/>
              <a:defRPr/>
            </a:pPr>
            <a:r>
              <a:rPr lang="en-US" sz="1800" b="1" smtClean="0"/>
              <a:t>	</a:t>
            </a:r>
            <a:r>
              <a:rPr lang="en-US" sz="2000" b="1" smtClean="0"/>
              <a:t>Russia</a:t>
            </a:r>
            <a:r>
              <a:rPr lang="en-US" sz="2000" smtClean="0"/>
              <a:t>:</a:t>
            </a:r>
          </a:p>
          <a:p>
            <a:pPr eaLnBrk="1" hangingPunct="1">
              <a:defRPr/>
            </a:pPr>
            <a:r>
              <a:rPr lang="en-US" sz="2000" smtClean="0"/>
              <a:t>main strategic goal in the Black Sea area is to remain powerful and decisive in the region</a:t>
            </a:r>
          </a:p>
          <a:p>
            <a:pPr eaLnBrk="1" hangingPunct="1">
              <a:defRPr/>
            </a:pPr>
            <a:r>
              <a:rPr lang="en-US" sz="2000" smtClean="0"/>
              <a:t>ready to use a wide range of instruments from hard power to soft power</a:t>
            </a:r>
          </a:p>
          <a:p>
            <a:pPr algn="just" eaLnBrk="1" hangingPunct="1">
              <a:defRPr/>
            </a:pPr>
            <a:r>
              <a:rPr lang="en-US" sz="2000" smtClean="0"/>
              <a:t>regional cooperation is of little value. Its value consists in its capability to prevent initiatives outside the organization to take shape</a:t>
            </a:r>
          </a:p>
          <a:p>
            <a:pPr eaLnBrk="1" hangingPunct="1">
              <a:defRPr/>
            </a:pPr>
            <a:r>
              <a:rPr lang="en-US" sz="2000" smtClean="0"/>
              <a:t>interested in preserving its former influence in the region. A functioning, but a weak BSEC serves best this purpose.</a:t>
            </a:r>
          </a:p>
          <a:p>
            <a:pPr eaLnBrk="1" hangingPunct="1">
              <a:buFont typeface="Wingdings" pitchFamily="2" charset="2"/>
              <a:buNone/>
              <a:defRPr/>
            </a:pPr>
            <a:r>
              <a:rPr lang="en-US" sz="2000" b="1" smtClean="0"/>
              <a:t>	</a:t>
            </a:r>
          </a:p>
          <a:p>
            <a:pPr eaLnBrk="1" hangingPunct="1">
              <a:buFont typeface="Wingdings" pitchFamily="2" charset="2"/>
              <a:buNone/>
              <a:defRPr/>
            </a:pPr>
            <a:r>
              <a:rPr lang="en-US" sz="2000" b="1" smtClean="0"/>
              <a:t>	Turkey </a:t>
            </a:r>
          </a:p>
          <a:p>
            <a:pPr eaLnBrk="1" hangingPunct="1">
              <a:defRPr/>
            </a:pPr>
            <a:r>
              <a:rPr lang="en-US" sz="2000" smtClean="0"/>
              <a:t>regional cooperation in the Black Sea region appears to have lost its initial importance</a:t>
            </a:r>
          </a:p>
          <a:p>
            <a:pPr eaLnBrk="1" hangingPunct="1">
              <a:defRPr/>
            </a:pPr>
            <a:r>
              <a:rPr lang="en-US" sz="2000" smtClean="0"/>
              <a:t>is for status quo in the area</a:t>
            </a:r>
          </a:p>
          <a:p>
            <a:pPr eaLnBrk="1" hangingPunct="1">
              <a:defRPr/>
            </a:pPr>
            <a:r>
              <a:rPr lang="en-US" sz="2000" smtClean="0"/>
              <a:t>aimed at keeping BSEC a predominantly economic entity</a:t>
            </a:r>
          </a:p>
          <a:p>
            <a:pPr eaLnBrk="1" hangingPunct="1">
              <a:defRPr/>
            </a:pPr>
            <a:r>
              <a:rPr lang="en-US" sz="2000" smtClean="0"/>
              <a:t>BSEC is still important as long as it ensures the leadership over this organization</a:t>
            </a:r>
          </a:p>
          <a:p>
            <a:pPr eaLnBrk="1" hangingPunct="1">
              <a:defRPr/>
            </a:pPr>
            <a:r>
              <a:rPr lang="en-US" sz="2000" smtClean="0"/>
              <a:t>ambivalent about the question of Western influence in the Black Sea region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1505"/>
                                        </p:tgtEl>
                                        <p:attrNameLst>
                                          <p:attrName>style.visibility</p:attrName>
                                        </p:attrNameLst>
                                      </p:cBhvr>
                                      <p:to>
                                        <p:strVal val="visible"/>
                                      </p:to>
                                    </p:set>
                                    <p:anim calcmode="lin" valueType="num">
                                      <p:cBhvr>
                                        <p:cTn id="7" dur="1000" fill="hold"/>
                                        <p:tgtEl>
                                          <p:spTgt spid="21505"/>
                                        </p:tgtEl>
                                        <p:attrNameLst>
                                          <p:attrName>ppt_x</p:attrName>
                                        </p:attrNameLst>
                                      </p:cBhvr>
                                      <p:tavLst>
                                        <p:tav tm="0">
                                          <p:val>
                                            <p:strVal val="#ppt_x-.2"/>
                                          </p:val>
                                        </p:tav>
                                        <p:tav tm="100000">
                                          <p:val>
                                            <p:strVal val="#ppt_x"/>
                                          </p:val>
                                        </p:tav>
                                      </p:tavLst>
                                    </p:anim>
                                    <p:anim calcmode="lin" valueType="num">
                                      <p:cBhvr>
                                        <p:cTn id="8" dur="1000" fill="hold"/>
                                        <p:tgtEl>
                                          <p:spTgt spid="21505"/>
                                        </p:tgtEl>
                                        <p:attrNameLst>
                                          <p:attrName>ppt_y</p:attrName>
                                        </p:attrNameLst>
                                      </p:cBhvr>
                                      <p:tavLst>
                                        <p:tav tm="0">
                                          <p:val>
                                            <p:strVal val="#ppt_y"/>
                                          </p:val>
                                        </p:tav>
                                        <p:tav tm="100000">
                                          <p:val>
                                            <p:strVal val="#ppt_y"/>
                                          </p:val>
                                        </p:tav>
                                      </p:tavLst>
                                    </p:anim>
                                    <p:animEffect transition="in" filter="wipe(right)" prLst="gradientSize: 0.1">
                                      <p:cBhvr>
                                        <p:cTn id="9" dur="1000"/>
                                        <p:tgtEl>
                                          <p:spTgt spid="21505"/>
                                        </p:tgtEl>
                                      </p:cBhvr>
                                    </p:animEffect>
                                  </p:childTnLst>
                                </p:cTn>
                              </p:par>
                            </p:childTnLst>
                          </p:cTn>
                        </p:par>
                        <p:par>
                          <p:cTn id="10" fill="hold" nodeType="afterGroup">
                            <p:stCondLst>
                              <p:cond delay="1000"/>
                            </p:stCondLst>
                            <p:childTnLst>
                              <p:par>
                                <p:cTn id="11" presetID="4" presetClass="entr" presetSubtype="16" fill="hold" grpId="0" nodeType="afterEffect">
                                  <p:stCondLst>
                                    <p:cond delay="0"/>
                                  </p:stCondLst>
                                  <p:childTnLst>
                                    <p:set>
                                      <p:cBhvr>
                                        <p:cTn id="12" dur="1" fill="hold">
                                          <p:stCondLst>
                                            <p:cond delay="0"/>
                                          </p:stCondLst>
                                        </p:cTn>
                                        <p:tgtEl>
                                          <p:spTgt spid="21506"/>
                                        </p:tgtEl>
                                        <p:attrNameLst>
                                          <p:attrName>style.visibility</p:attrName>
                                        </p:attrNameLst>
                                      </p:cBhvr>
                                      <p:to>
                                        <p:strVal val="visible"/>
                                      </p:to>
                                    </p:set>
                                    <p:animEffect transition="in" filter="box(in)">
                                      <p:cBhvr>
                                        <p:cTn id="13" dur="2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p:bldP spid="2150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pPr eaLnBrk="1" hangingPunct="1">
              <a:defRPr/>
            </a:pPr>
            <a:r>
              <a:rPr lang="en-US" sz="4000" smtClean="0"/>
              <a:t>Main actors in the Black Sea Region:</a:t>
            </a:r>
            <a:br>
              <a:rPr lang="en-US" sz="4000" smtClean="0"/>
            </a:br>
            <a:r>
              <a:rPr lang="en-US" sz="4000" smtClean="0"/>
              <a:t>EU and US</a:t>
            </a:r>
          </a:p>
        </p:txBody>
      </p:sp>
      <p:sp>
        <p:nvSpPr>
          <p:cNvPr id="3" name="Content Placeholder 2"/>
          <p:cNvSpPr>
            <a:spLocks noGrp="1"/>
          </p:cNvSpPr>
          <p:nvPr>
            <p:ph idx="4294967295"/>
          </p:nvPr>
        </p:nvSpPr>
        <p:spPr/>
        <p:txBody>
          <a:bodyPr>
            <a:normAutofit/>
          </a:bodyPr>
          <a:lstStyle/>
          <a:p>
            <a:pPr eaLnBrk="1" hangingPunct="1">
              <a:lnSpc>
                <a:spcPct val="80000"/>
              </a:lnSpc>
              <a:buFont typeface="Wingdings" pitchFamily="2" charset="2"/>
              <a:buNone/>
              <a:defRPr/>
            </a:pPr>
            <a:r>
              <a:rPr lang="en-US" sz="2000" b="1" smtClean="0"/>
              <a:t>EU</a:t>
            </a:r>
            <a:r>
              <a:rPr lang="en-US" sz="2000" smtClean="0"/>
              <a:t>:</a:t>
            </a:r>
          </a:p>
          <a:p>
            <a:pPr eaLnBrk="1" hangingPunct="1">
              <a:lnSpc>
                <a:spcPct val="80000"/>
              </a:lnSpc>
              <a:defRPr/>
            </a:pPr>
            <a:r>
              <a:rPr lang="en-US" sz="2000" smtClean="0"/>
              <a:t>Part of the region since 2007, but not keen to get involved. </a:t>
            </a:r>
          </a:p>
          <a:p>
            <a:pPr eaLnBrk="1" hangingPunct="1">
              <a:lnSpc>
                <a:spcPct val="80000"/>
              </a:lnSpc>
              <a:defRPr/>
            </a:pPr>
            <a:r>
              <a:rPr lang="en-US" sz="2000" smtClean="0"/>
              <a:t>Little knowledge about the region</a:t>
            </a:r>
          </a:p>
          <a:p>
            <a:pPr eaLnBrk="1" hangingPunct="1">
              <a:lnSpc>
                <a:spcPct val="80000"/>
              </a:lnSpc>
              <a:defRPr/>
            </a:pPr>
            <a:r>
              <a:rPr lang="en-US" sz="2000" smtClean="0"/>
              <a:t>Bilateral relations above regional cooperation</a:t>
            </a:r>
          </a:p>
          <a:p>
            <a:pPr eaLnBrk="1" hangingPunct="1">
              <a:lnSpc>
                <a:spcPct val="80000"/>
              </a:lnSpc>
              <a:defRPr/>
            </a:pPr>
            <a:r>
              <a:rPr lang="en-US" sz="2000" smtClean="0"/>
              <a:t>Seeks new strategic approaches to deal with Russia and Turkey</a:t>
            </a:r>
          </a:p>
          <a:p>
            <a:pPr eaLnBrk="1" hangingPunct="1">
              <a:lnSpc>
                <a:spcPct val="80000"/>
              </a:lnSpc>
              <a:defRPr/>
            </a:pPr>
            <a:r>
              <a:rPr lang="en-US" sz="2000" smtClean="0"/>
              <a:t>Remains highly attractive for its soft power</a:t>
            </a:r>
          </a:p>
          <a:p>
            <a:pPr eaLnBrk="1" hangingPunct="1">
              <a:lnSpc>
                <a:spcPct val="80000"/>
              </a:lnSpc>
              <a:defRPr/>
            </a:pPr>
            <a:r>
              <a:rPr lang="en-US" sz="2000" smtClean="0"/>
              <a:t>Black Sea or BSEC not a priority after Eastern Partnership</a:t>
            </a:r>
          </a:p>
          <a:p>
            <a:pPr eaLnBrk="1" hangingPunct="1">
              <a:lnSpc>
                <a:spcPct val="80000"/>
              </a:lnSpc>
              <a:buFont typeface="Wingdings" pitchFamily="2" charset="2"/>
              <a:buNone/>
              <a:defRPr/>
            </a:pPr>
            <a:endParaRPr lang="en-US" sz="2000" smtClean="0"/>
          </a:p>
          <a:p>
            <a:pPr eaLnBrk="1" hangingPunct="1">
              <a:lnSpc>
                <a:spcPct val="80000"/>
              </a:lnSpc>
              <a:buFont typeface="Wingdings" pitchFamily="2" charset="2"/>
              <a:buNone/>
              <a:defRPr/>
            </a:pPr>
            <a:r>
              <a:rPr lang="en-US" sz="2000" b="1" smtClean="0"/>
              <a:t>US</a:t>
            </a:r>
          </a:p>
          <a:p>
            <a:pPr algn="just" eaLnBrk="1" hangingPunct="1">
              <a:lnSpc>
                <a:spcPct val="80000"/>
              </a:lnSpc>
              <a:defRPr/>
            </a:pPr>
            <a:r>
              <a:rPr lang="en-US" sz="2000" smtClean="0"/>
              <a:t>Supportive towards regional cooperation as long it serves its fundamental goals in the Black Sea region: security, democracy and HR, energy. </a:t>
            </a:r>
          </a:p>
          <a:p>
            <a:pPr eaLnBrk="1" hangingPunct="1">
              <a:lnSpc>
                <a:spcPct val="80000"/>
              </a:lnSpc>
              <a:defRPr/>
            </a:pPr>
            <a:r>
              <a:rPr lang="en-US" sz="2000" smtClean="0"/>
              <a:t>Close eye on BSEC, but sees it of little strategic importance. Works either on its own or together with EU on EaP.</a:t>
            </a:r>
          </a:p>
          <a:p>
            <a:pPr eaLnBrk="1" hangingPunct="1">
              <a:lnSpc>
                <a:spcPct val="80000"/>
              </a:lnSpc>
              <a:defRPr/>
            </a:pPr>
            <a:r>
              <a:rPr lang="en-US" sz="2000" smtClean="0"/>
              <a:t>Diminished interest on BSEC as it focuses on Pacific</a:t>
            </a:r>
          </a:p>
          <a:p>
            <a:pPr eaLnBrk="1" hangingPunct="1">
              <a:lnSpc>
                <a:spcPct val="80000"/>
              </a:lnSpc>
              <a:defRPr/>
            </a:pPr>
            <a:endParaRPr lang="en-US" sz="2000" smtClean="0"/>
          </a:p>
          <a:p>
            <a:pPr eaLnBrk="1" hangingPunct="1">
              <a:lnSpc>
                <a:spcPct val="80000"/>
              </a:lnSpc>
              <a:defRPr/>
            </a:pPr>
            <a:endParaRPr 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8"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idx="4294967295"/>
          </p:nvPr>
        </p:nvSpPr>
        <p:spPr/>
        <p:txBody>
          <a:bodyPr/>
          <a:lstStyle/>
          <a:p>
            <a:pPr eaLnBrk="1" hangingPunct="1">
              <a:defRPr/>
            </a:pPr>
            <a:r>
              <a:rPr lang="en-US" sz="2000" smtClean="0"/>
              <a:t>Assessment of Black Sea regional cooperation</a:t>
            </a:r>
            <a:br>
              <a:rPr lang="en-US" sz="2000" smtClean="0"/>
            </a:br>
            <a:r>
              <a:rPr lang="en-US" smtClean="0"/>
              <a:t> </a:t>
            </a:r>
            <a:r>
              <a:rPr lang="en-US" sz="4000" smtClean="0"/>
              <a:t>Three theoretical approaches</a:t>
            </a:r>
          </a:p>
        </p:txBody>
      </p:sp>
      <p:sp>
        <p:nvSpPr>
          <p:cNvPr id="3" name="Content Placeholder 2"/>
          <p:cNvSpPr>
            <a:spLocks noGrp="1"/>
          </p:cNvSpPr>
          <p:nvPr>
            <p:ph idx="4294967295"/>
          </p:nvPr>
        </p:nvSpPr>
        <p:spPr/>
        <p:txBody>
          <a:bodyPr>
            <a:normAutofit/>
          </a:bodyPr>
          <a:lstStyle/>
          <a:p>
            <a:pPr eaLnBrk="1" hangingPunct="1">
              <a:lnSpc>
                <a:spcPct val="80000"/>
              </a:lnSpc>
              <a:buFont typeface="Wingdings" pitchFamily="2" charset="2"/>
              <a:buNone/>
              <a:defRPr/>
            </a:pPr>
            <a:r>
              <a:rPr lang="en-US" sz="1800" b="1" smtClean="0"/>
              <a:t>Approaches of Member States:</a:t>
            </a:r>
          </a:p>
          <a:p>
            <a:pPr algn="just" eaLnBrk="1" hangingPunct="1">
              <a:lnSpc>
                <a:spcPct val="80000"/>
              </a:lnSpc>
              <a:buFont typeface="Wingdings" pitchFamily="2" charset="2"/>
              <a:buNone/>
              <a:defRPr/>
            </a:pPr>
            <a:r>
              <a:rPr lang="en-US" sz="1800" smtClean="0"/>
              <a:t>       Russia, Georgia, Azerbaijan, Armenia see BSEC as a framework where national concerns prevail. No positive agenda for BSEC. Often at the origin of institutional blockage (e.g. the successive failed ministerial communiques)</a:t>
            </a:r>
          </a:p>
          <a:p>
            <a:pPr algn="just" eaLnBrk="1" hangingPunct="1">
              <a:lnSpc>
                <a:spcPct val="80000"/>
              </a:lnSpc>
              <a:buFont typeface="Wingdings" pitchFamily="2" charset="2"/>
              <a:buNone/>
              <a:defRPr/>
            </a:pPr>
            <a:r>
              <a:rPr lang="en-US" sz="1800" smtClean="0"/>
              <a:t>	</a:t>
            </a:r>
          </a:p>
          <a:p>
            <a:pPr algn="just" eaLnBrk="1" hangingPunct="1">
              <a:lnSpc>
                <a:spcPct val="80000"/>
              </a:lnSpc>
              <a:buFont typeface="Wingdings" pitchFamily="2" charset="2"/>
              <a:buNone/>
              <a:defRPr/>
            </a:pPr>
            <a:r>
              <a:rPr lang="en-US" sz="1800" smtClean="0"/>
              <a:t>	Turkey and Greece support project-oriented BSEC and provide most of the funds, but reluctant to major institutional review.</a:t>
            </a:r>
          </a:p>
          <a:p>
            <a:pPr eaLnBrk="1" hangingPunct="1">
              <a:lnSpc>
                <a:spcPct val="80000"/>
              </a:lnSpc>
              <a:buFont typeface="Wingdings" pitchFamily="2" charset="2"/>
              <a:buNone/>
              <a:defRPr/>
            </a:pPr>
            <a:r>
              <a:rPr lang="en-US" sz="1800" smtClean="0"/>
              <a:t>	</a:t>
            </a:r>
          </a:p>
          <a:p>
            <a:pPr eaLnBrk="1" hangingPunct="1">
              <a:lnSpc>
                <a:spcPct val="80000"/>
              </a:lnSpc>
              <a:buFont typeface="Wingdings" pitchFamily="2" charset="2"/>
              <a:buNone/>
              <a:defRPr/>
            </a:pPr>
            <a:r>
              <a:rPr lang="en-US" sz="1800" smtClean="0"/>
              <a:t>	Romania and Bulgaria, partially Ukraine and R. Moldova supportive towards regional cooperation, but no longer perceive BSEC as the main engine for regional cooperation, which can be achieved through other means.</a:t>
            </a:r>
          </a:p>
          <a:p>
            <a:pPr eaLnBrk="1" hangingPunct="1">
              <a:lnSpc>
                <a:spcPct val="90000"/>
              </a:lnSpc>
              <a:defRPr/>
            </a:pPr>
            <a:endParaRPr lang="en-US" sz="1800" smtClean="0"/>
          </a:p>
        </p:txBody>
      </p:sp>
      <p:sp>
        <p:nvSpPr>
          <p:cNvPr id="23556" name="Rectangle 4"/>
          <p:cNvSpPr>
            <a:spLocks noChangeArrowheads="1"/>
          </p:cNvSpPr>
          <p:nvPr/>
        </p:nvSpPr>
        <p:spPr bwMode="auto">
          <a:xfrm>
            <a:off x="5791200" y="1371600"/>
            <a:ext cx="3038475" cy="5310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defRPr/>
            </a:pPr>
            <a:r>
              <a:rPr lang="en-US" b="1">
                <a:effectLst>
                  <a:outerShdw blurRad="38100" dist="38100" dir="2700000" algn="tl">
                    <a:srgbClr val="000000"/>
                  </a:outerShdw>
                </a:effectLst>
              </a:rPr>
              <a:t>Minimalist approach</a:t>
            </a:r>
          </a:p>
          <a:p>
            <a:pPr>
              <a:defRPr/>
            </a:pPr>
            <a:r>
              <a:rPr lang="en-US">
                <a:effectLst>
                  <a:outerShdw blurRad="38100" dist="38100" dir="2700000" algn="tl">
                    <a:srgbClr val="000000"/>
                  </a:outerShdw>
                </a:effectLst>
              </a:rPr>
              <a:t>Regional cooperation in this region has objective limitations and BSEC cannot play a substantial role</a:t>
            </a:r>
          </a:p>
          <a:p>
            <a:pPr>
              <a:defRPr/>
            </a:pPr>
            <a:endParaRPr lang="en-US">
              <a:effectLst>
                <a:outerShdw blurRad="38100" dist="38100" dir="2700000" algn="tl">
                  <a:srgbClr val="000000"/>
                </a:outerShdw>
              </a:effectLst>
            </a:endParaRPr>
          </a:p>
          <a:p>
            <a:pPr algn="ctr">
              <a:defRPr/>
            </a:pPr>
            <a:r>
              <a:rPr lang="en-US" b="1">
                <a:effectLst>
                  <a:outerShdw blurRad="38100" dist="38100" dir="2700000" algn="tl">
                    <a:srgbClr val="000000"/>
                  </a:outerShdw>
                </a:effectLst>
              </a:rPr>
              <a:t>Institutional approach</a:t>
            </a:r>
          </a:p>
          <a:p>
            <a:pPr>
              <a:defRPr/>
            </a:pPr>
            <a:r>
              <a:rPr lang="en-US">
                <a:effectLst>
                  <a:outerShdw blurRad="38100" dist="38100" dir="2700000" algn="tl">
                    <a:srgbClr val="000000"/>
                  </a:outerShdw>
                </a:effectLst>
              </a:rPr>
              <a:t>Regional cooperation is insufficiently harnessed and should be based on sound institutions like BSEC</a:t>
            </a:r>
          </a:p>
          <a:p>
            <a:pPr>
              <a:defRPr/>
            </a:pPr>
            <a:endParaRPr lang="en-US">
              <a:effectLst>
                <a:outerShdw blurRad="38100" dist="38100" dir="2700000" algn="tl">
                  <a:srgbClr val="000000"/>
                </a:outerShdw>
              </a:effectLst>
            </a:endParaRPr>
          </a:p>
          <a:p>
            <a:pPr algn="ctr">
              <a:defRPr/>
            </a:pPr>
            <a:r>
              <a:rPr lang="en-US" b="1">
                <a:effectLst>
                  <a:outerShdw blurRad="38100" dist="38100" dir="2700000" algn="tl">
                    <a:srgbClr val="000000"/>
                  </a:outerShdw>
                </a:effectLst>
              </a:rPr>
              <a:t>Incremental approach</a:t>
            </a:r>
          </a:p>
          <a:p>
            <a:pPr>
              <a:defRPr/>
            </a:pPr>
            <a:r>
              <a:rPr lang="en-US">
                <a:effectLst>
                  <a:outerShdw blurRad="38100" dist="38100" dir="2700000" algn="tl">
                    <a:srgbClr val="000000"/>
                  </a:outerShdw>
                </a:effectLst>
              </a:rPr>
              <a:t>Regional cooperation is a process-oriented approach, in which institutions such as BSEC do play a role, but only together with states and societies</a:t>
            </a:r>
          </a:p>
        </p:txBody>
      </p:sp>
      <p:sp>
        <p:nvSpPr>
          <p:cNvPr id="27653" name="AutoShape 5"/>
          <p:cNvSpPr>
            <a:spLocks noChangeArrowheads="1"/>
          </p:cNvSpPr>
          <p:nvPr/>
        </p:nvSpPr>
        <p:spPr bwMode="auto">
          <a:xfrm>
            <a:off x="4114800" y="1600200"/>
            <a:ext cx="1600200" cy="838200"/>
          </a:xfrm>
          <a:prstGeom prst="notchedRightArrow">
            <a:avLst>
              <a:gd name="adj1" fmla="val 50000"/>
              <a:gd name="adj2" fmla="val 47727"/>
            </a:avLst>
          </a:prstGeom>
          <a:solidFill>
            <a:schemeClr val="accent1"/>
          </a:solidFill>
          <a:ln w="9525">
            <a:solidFill>
              <a:schemeClr val="tx1"/>
            </a:solidFill>
            <a:miter lim="800000"/>
            <a:headEnd/>
            <a:tailEnd/>
          </a:ln>
          <a:effectLst/>
        </p:spPr>
        <p:txBody>
          <a:bodyPr wrap="none" anchor="ctr"/>
          <a:lstStyle/>
          <a:p>
            <a:endParaRPr lang="nl-BE"/>
          </a:p>
        </p:txBody>
      </p:sp>
      <p:sp>
        <p:nvSpPr>
          <p:cNvPr id="27654" name="AutoShape 6"/>
          <p:cNvSpPr>
            <a:spLocks noChangeArrowheads="1"/>
          </p:cNvSpPr>
          <p:nvPr/>
        </p:nvSpPr>
        <p:spPr bwMode="auto">
          <a:xfrm>
            <a:off x="4114800" y="3200400"/>
            <a:ext cx="1752600" cy="838200"/>
          </a:xfrm>
          <a:prstGeom prst="notchedRightArrow">
            <a:avLst>
              <a:gd name="adj1" fmla="val 50000"/>
              <a:gd name="adj2" fmla="val 52273"/>
            </a:avLst>
          </a:prstGeom>
          <a:solidFill>
            <a:schemeClr val="accent1"/>
          </a:solidFill>
          <a:ln w="9525">
            <a:solidFill>
              <a:schemeClr val="tx1"/>
            </a:solidFill>
            <a:miter lim="800000"/>
            <a:headEnd/>
            <a:tailEnd/>
          </a:ln>
          <a:effectLst/>
        </p:spPr>
        <p:txBody>
          <a:bodyPr wrap="none" anchor="ctr"/>
          <a:lstStyle/>
          <a:p>
            <a:endParaRPr lang="nl-BE"/>
          </a:p>
        </p:txBody>
      </p:sp>
      <p:sp>
        <p:nvSpPr>
          <p:cNvPr id="27655" name="AutoShape 7"/>
          <p:cNvSpPr>
            <a:spLocks noChangeArrowheads="1"/>
          </p:cNvSpPr>
          <p:nvPr/>
        </p:nvSpPr>
        <p:spPr bwMode="auto">
          <a:xfrm>
            <a:off x="4038600" y="4876800"/>
            <a:ext cx="1752600" cy="914400"/>
          </a:xfrm>
          <a:prstGeom prst="notchedRightArrow">
            <a:avLst>
              <a:gd name="adj1" fmla="val 50000"/>
              <a:gd name="adj2" fmla="val 47917"/>
            </a:avLst>
          </a:prstGeom>
          <a:solidFill>
            <a:schemeClr val="accent1"/>
          </a:solidFill>
          <a:ln w="9525">
            <a:solidFill>
              <a:schemeClr val="tx1"/>
            </a:solidFill>
            <a:miter lim="800000"/>
            <a:headEnd/>
            <a:tailEnd/>
          </a:ln>
          <a:effectLst/>
        </p:spPr>
        <p:txBody>
          <a:bodyPr wrap="none" anchor="ctr"/>
          <a:lstStyle/>
          <a:p>
            <a:endParaRPr lang="nl-B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3553"/>
                                        </p:tgtEl>
                                        <p:attrNameLst>
                                          <p:attrName>style.visibility</p:attrName>
                                        </p:attrNameLst>
                                      </p:cBhvr>
                                      <p:to>
                                        <p:strVal val="visible"/>
                                      </p:to>
                                    </p:set>
                                    <p:animEffect transition="in" filter="blinds(horizontal)">
                                      <p:cBhvr>
                                        <p:cTn id="7" dur="1000"/>
                                        <p:tgtEl>
                                          <p:spTgt spid="23553"/>
                                        </p:tgtEl>
                                      </p:cBhvr>
                                    </p:animEffect>
                                  </p:childTnLst>
                                </p:cTn>
                              </p:par>
                            </p:childTnLst>
                          </p:cTn>
                        </p:par>
                        <p:par>
                          <p:cTn id="8" fill="hold" nodeType="afterGroup">
                            <p:stCondLst>
                              <p:cond delay="1000"/>
                            </p:stCondLst>
                            <p:childTnLst>
                              <p:par>
                                <p:cTn id="9" presetID="8"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amond(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pPr eaLnBrk="1" hangingPunct="1">
              <a:defRPr/>
            </a:pPr>
            <a:r>
              <a:rPr lang="en-US" sz="2400" smtClean="0"/>
              <a:t>Enhancing Black Sea Cooperation: </a:t>
            </a:r>
            <a:br>
              <a:rPr lang="en-US" sz="2400" smtClean="0"/>
            </a:br>
            <a:r>
              <a:rPr lang="en-US" sz="2800" smtClean="0"/>
              <a:t>Possible ways forward</a:t>
            </a:r>
          </a:p>
        </p:txBody>
      </p:sp>
      <p:sp>
        <p:nvSpPr>
          <p:cNvPr id="33794" name="Content Placeholder 2"/>
          <p:cNvSpPr>
            <a:spLocks noGrp="1"/>
          </p:cNvSpPr>
          <p:nvPr>
            <p:ph idx="4294967295"/>
          </p:nvPr>
        </p:nvSpPr>
        <p:spPr>
          <a:xfrm>
            <a:off x="457200" y="1143000"/>
            <a:ext cx="8229600" cy="5486400"/>
          </a:xfrm>
        </p:spPr>
        <p:txBody>
          <a:bodyPr/>
          <a:lstStyle/>
          <a:p>
            <a:pPr eaLnBrk="1" hangingPunct="1">
              <a:buFont typeface="Wingdings" pitchFamily="2" charset="2"/>
              <a:buNone/>
              <a:defRPr/>
            </a:pPr>
            <a:r>
              <a:rPr lang="en-US" smtClean="0"/>
              <a:t>	</a:t>
            </a:r>
            <a:r>
              <a:rPr lang="en-US" sz="2400" smtClean="0"/>
              <a:t>A significant change in the culture of the organization is needed:</a:t>
            </a:r>
          </a:p>
          <a:p>
            <a:pPr eaLnBrk="1" hangingPunct="1">
              <a:defRPr/>
            </a:pPr>
            <a:r>
              <a:rPr lang="en-US" sz="2400" smtClean="0"/>
              <a:t>A new </a:t>
            </a:r>
            <a:r>
              <a:rPr lang="en-US" sz="2400" b="1" smtClean="0"/>
              <a:t>culture of dialogue</a:t>
            </a:r>
            <a:endParaRPr lang="en-US" sz="2400" smtClean="0"/>
          </a:p>
          <a:p>
            <a:pPr eaLnBrk="1" hangingPunct="1">
              <a:buFont typeface="Wingdings" pitchFamily="2" charset="2"/>
              <a:buNone/>
              <a:defRPr/>
            </a:pPr>
            <a:r>
              <a:rPr lang="en-US" sz="1800" smtClean="0"/>
              <a:t>		</a:t>
            </a:r>
            <a:r>
              <a:rPr lang="ro-RO" sz="1800" smtClean="0"/>
              <a:t>veto</a:t>
            </a:r>
            <a:r>
              <a:rPr lang="en-US" sz="1800" smtClean="0"/>
              <a:t> gradually minimized or abolished</a:t>
            </a:r>
          </a:p>
          <a:p>
            <a:pPr eaLnBrk="1" hangingPunct="1">
              <a:buFont typeface="Wingdings" pitchFamily="2" charset="2"/>
              <a:buNone/>
              <a:defRPr/>
            </a:pPr>
            <a:r>
              <a:rPr lang="en-US" sz="1800" smtClean="0"/>
              <a:t>		</a:t>
            </a:r>
            <a:r>
              <a:rPr lang="ro-RO" sz="1800" smtClean="0"/>
              <a:t>decisions</a:t>
            </a:r>
            <a:r>
              <a:rPr lang="en-US" sz="1800" smtClean="0"/>
              <a:t> taken by majority facilitate cooperation and dialogue</a:t>
            </a:r>
          </a:p>
          <a:p>
            <a:pPr eaLnBrk="1" hangingPunct="1">
              <a:buFont typeface="Wingdings" pitchFamily="2" charset="2"/>
              <a:buNone/>
              <a:defRPr/>
            </a:pPr>
            <a:r>
              <a:rPr lang="en-US" sz="1800" smtClean="0"/>
              <a:t>		</a:t>
            </a:r>
            <a:r>
              <a:rPr lang="ro-RO" sz="1800" smtClean="0"/>
              <a:t>a</a:t>
            </a:r>
            <a:r>
              <a:rPr lang="en-US" sz="1800" smtClean="0"/>
              <a:t> more representative (influential) Secretary General and more effective 	PERMIS</a:t>
            </a:r>
          </a:p>
          <a:p>
            <a:pPr eaLnBrk="1" hangingPunct="1">
              <a:defRPr/>
            </a:pPr>
            <a:r>
              <a:rPr lang="en-US" sz="2400" smtClean="0"/>
              <a:t>A new </a:t>
            </a:r>
            <a:r>
              <a:rPr lang="en-US" sz="2400" b="1" smtClean="0"/>
              <a:t>culture of entrepreneurship</a:t>
            </a:r>
          </a:p>
          <a:p>
            <a:pPr eaLnBrk="1" hangingPunct="1">
              <a:buFont typeface="Wingdings" pitchFamily="2" charset="2"/>
              <a:buNone/>
              <a:defRPr/>
            </a:pPr>
            <a:r>
              <a:rPr lang="en-US" sz="1800" b="1" smtClean="0"/>
              <a:t>		</a:t>
            </a:r>
            <a:r>
              <a:rPr lang="en-US" sz="1800" smtClean="0"/>
              <a:t>streamlining priorities in the New Economic Agenda</a:t>
            </a:r>
          </a:p>
          <a:p>
            <a:pPr eaLnBrk="1" hangingPunct="1">
              <a:buFont typeface="Wingdings" pitchFamily="2" charset="2"/>
              <a:buNone/>
              <a:defRPr/>
            </a:pPr>
            <a:r>
              <a:rPr lang="en-US" sz="1800" smtClean="0"/>
              <a:t>		energy security and renewable energy to become headline goals</a:t>
            </a:r>
          </a:p>
          <a:p>
            <a:pPr eaLnBrk="1" hangingPunct="1">
              <a:buFont typeface="Wingdings" pitchFamily="2" charset="2"/>
              <a:buNone/>
              <a:defRPr/>
            </a:pPr>
            <a:r>
              <a:rPr lang="en-US" sz="1800" smtClean="0"/>
              <a:t>		fresh look at the regional development of existing or planned Trans-	European Networks</a:t>
            </a:r>
          </a:p>
          <a:p>
            <a:pPr eaLnBrk="1" hangingPunct="1">
              <a:buFont typeface="Wingdings" pitchFamily="2" charset="2"/>
              <a:buNone/>
              <a:defRPr/>
            </a:pPr>
            <a:r>
              <a:rPr lang="en-US" sz="1800" smtClean="0"/>
              <a:t>		different approach of areas like environment, education and innovation</a:t>
            </a:r>
          </a:p>
          <a:p>
            <a:pPr eaLnBrk="1" hangingPunct="1">
              <a:defRPr/>
            </a:pPr>
            <a:r>
              <a:rPr lang="en-US" sz="2400" smtClean="0"/>
              <a:t>A new </a:t>
            </a:r>
            <a:r>
              <a:rPr lang="en-US" sz="2400" b="1" smtClean="0"/>
              <a:t>culture of partnership</a:t>
            </a:r>
          </a:p>
          <a:p>
            <a:pPr eaLnBrk="1" hangingPunct="1">
              <a:buFont typeface="Wingdings" pitchFamily="2" charset="2"/>
              <a:buNone/>
              <a:defRPr/>
            </a:pPr>
            <a:r>
              <a:rPr lang="en-US" sz="1800" b="1" smtClean="0"/>
              <a:t>		</a:t>
            </a:r>
            <a:r>
              <a:rPr lang="en-US" sz="1800" smtClean="0"/>
              <a:t>need of streamlining and prioritization of existing partnerships</a:t>
            </a:r>
          </a:p>
          <a:p>
            <a:pPr eaLnBrk="1" hangingPunct="1">
              <a:buFont typeface="Wingdings" pitchFamily="2" charset="2"/>
              <a:buNone/>
              <a:defRPr/>
            </a:pPr>
            <a:r>
              <a:rPr lang="en-US" sz="1800" smtClean="0"/>
              <a:t>		new kind of partnership with regional organizations such as CBSS, CEI, SEECP</a:t>
            </a:r>
          </a:p>
          <a:p>
            <a:pPr eaLnBrk="1" hangingPunct="1">
              <a:buFont typeface="Wingdings" pitchFamily="2" charset="2"/>
              <a:buNone/>
              <a:defRPr/>
            </a:pPr>
            <a:r>
              <a:rPr lang="en-US" sz="1800" smtClean="0"/>
              <a:t>		a fruitful and meaningful partnership with the EU</a:t>
            </a:r>
          </a:p>
          <a:p>
            <a:pPr eaLnBrk="1" hangingPunct="1">
              <a:buFont typeface="Wingdings" pitchFamily="2" charset="2"/>
              <a:buNone/>
              <a:defRPr/>
            </a:pPr>
            <a:r>
              <a:rPr lang="en-US" sz="1800" smtClean="0"/>
              <a:t>		</a:t>
            </a:r>
          </a:p>
          <a:p>
            <a:pPr eaLnBrk="1" hangingPunct="1">
              <a:buFont typeface="Wingdings" pitchFamily="2" charset="2"/>
              <a:buNone/>
              <a:defRPr/>
            </a:pPr>
            <a:endParaRPr lang="en-US" sz="1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4" presetClass="entr" presetSubtype="16" fill="hold" grpId="1"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1000"/>
                                        <p:tgtEl>
                                          <p:spTgt spid="2"/>
                                        </p:tgtEl>
                                      </p:cBhvr>
                                    </p:animEffect>
                                  </p:childTnLst>
                                </p:cTn>
                              </p:par>
                            </p:childTnLst>
                          </p:cTn>
                        </p:par>
                        <p:par>
                          <p:cTn id="13" fill="hold" nodeType="afterGroup">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3794"/>
                                        </p:tgtEl>
                                        <p:attrNameLst>
                                          <p:attrName>style.visibility</p:attrName>
                                        </p:attrNameLst>
                                      </p:cBhvr>
                                      <p:to>
                                        <p:strVal val="visible"/>
                                      </p:to>
                                    </p:set>
                                    <p:anim calcmode="lin" valueType="num">
                                      <p:cBhvr additive="base">
                                        <p:cTn id="16" dur="1000" fill="hold"/>
                                        <p:tgtEl>
                                          <p:spTgt spid="33794"/>
                                        </p:tgtEl>
                                        <p:attrNameLst>
                                          <p:attrName>ppt_x</p:attrName>
                                        </p:attrNameLst>
                                      </p:cBhvr>
                                      <p:tavLst>
                                        <p:tav tm="0">
                                          <p:val>
                                            <p:strVal val="#ppt_x"/>
                                          </p:val>
                                        </p:tav>
                                        <p:tav tm="100000">
                                          <p:val>
                                            <p:strVal val="#ppt_x"/>
                                          </p:val>
                                        </p:tav>
                                      </p:tavLst>
                                    </p:anim>
                                    <p:anim calcmode="lin" valueType="num">
                                      <p:cBhvr additive="base">
                                        <p:cTn id="17" dur="1000" fill="hold"/>
                                        <p:tgtEl>
                                          <p:spTgt spid="337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379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pPr eaLnBrk="1" hangingPunct="1">
              <a:defRPr/>
            </a:pPr>
            <a:r>
              <a:rPr lang="en-US" sz="2600" smtClean="0"/>
              <a:t>Enhancing Black Sea Cooperation:</a:t>
            </a:r>
            <a:r>
              <a:rPr lang="en-US" sz="4000" smtClean="0"/>
              <a:t> </a:t>
            </a:r>
            <a:br>
              <a:rPr lang="en-US" sz="4000" smtClean="0"/>
            </a:br>
            <a:r>
              <a:rPr lang="en-US" sz="2600" smtClean="0"/>
              <a:t>Possible ways forward</a:t>
            </a:r>
          </a:p>
        </p:txBody>
      </p:sp>
      <p:sp>
        <p:nvSpPr>
          <p:cNvPr id="32770" name="Content Placeholder 2"/>
          <p:cNvSpPr>
            <a:spLocks noGrp="1"/>
          </p:cNvSpPr>
          <p:nvPr>
            <p:ph idx="4294967295"/>
          </p:nvPr>
        </p:nvSpPr>
        <p:spPr>
          <a:xfrm>
            <a:off x="381000" y="1295400"/>
            <a:ext cx="8534400" cy="4648200"/>
          </a:xfrm>
        </p:spPr>
        <p:txBody>
          <a:bodyPr/>
          <a:lstStyle/>
          <a:p>
            <a:pPr eaLnBrk="1" hangingPunct="1">
              <a:buFont typeface="Wingdings" pitchFamily="2" charset="2"/>
              <a:buNone/>
              <a:defRPr/>
            </a:pPr>
            <a:r>
              <a:rPr lang="en-US" sz="2000" smtClean="0"/>
              <a:t>	</a:t>
            </a:r>
            <a:r>
              <a:rPr lang="en-US" sz="2400" b="1" smtClean="0"/>
              <a:t>Harnessing the nature of the Black Sea as a sea of transit or a sea of connection.</a:t>
            </a:r>
          </a:p>
          <a:p>
            <a:pPr eaLnBrk="1" hangingPunct="1">
              <a:buFont typeface="Wingdings" pitchFamily="2" charset="2"/>
              <a:buNone/>
              <a:defRPr/>
            </a:pPr>
            <a:r>
              <a:rPr lang="en-US" sz="2000" smtClean="0"/>
              <a:t>	</a:t>
            </a:r>
            <a:r>
              <a:rPr lang="en-US" sz="2000" b="1" smtClean="0"/>
              <a:t>Eastern focus</a:t>
            </a:r>
            <a:r>
              <a:rPr lang="en-US" sz="2000" smtClean="0"/>
              <a:t>: Baltic Sea - Black Sea - Caspian Sea. Through BSEC-CBSS partnership or rather an EU-led project through EaP. </a:t>
            </a:r>
          </a:p>
          <a:p>
            <a:pPr eaLnBrk="1" hangingPunct="1">
              <a:defRPr/>
            </a:pPr>
            <a:r>
              <a:rPr lang="en-US" sz="2000" b="1" smtClean="0"/>
              <a:t>Central European focus</a:t>
            </a:r>
            <a:r>
              <a:rPr lang="en-US" sz="2000" smtClean="0"/>
              <a:t>: Baltic Sea - Black Sea - Adriatic Sea. The Central European Initiative (CEI) long-term strategy focuses on creating a synergetic space spanning from the Baltic Sea towards the Black Sea and the Adriatic Sea and finding common ground in areas like economy, trade, education, culture and others. Hence, CEI-BSEC partnership or rather an EU-led project centered on the Danube strategy</a:t>
            </a:r>
          </a:p>
          <a:p>
            <a:pPr eaLnBrk="1" hangingPunct="1">
              <a:defRPr/>
            </a:pPr>
            <a:r>
              <a:rPr lang="en-US" sz="2000" b="1" smtClean="0"/>
              <a:t>Southern/SE focus</a:t>
            </a:r>
            <a:r>
              <a:rPr lang="en-US" sz="2000" smtClean="0"/>
              <a:t>: Mediterranean/Adriatic Sea - Black Sea - Caspian Sea makes some sense in the field of energy security and transport. Projects like BTC or BTE already a reality between the three seas. Of the three is appears to be the least political and most business oriented.</a:t>
            </a:r>
          </a:p>
        </p:txBody>
      </p:sp>
      <p:sp>
        <p:nvSpPr>
          <p:cNvPr id="29700" name="Text Box 5"/>
          <p:cNvSpPr txBox="1">
            <a:spLocks noChangeArrowheads="1"/>
          </p:cNvSpPr>
          <p:nvPr/>
        </p:nvSpPr>
        <p:spPr bwMode="auto">
          <a:xfrm>
            <a:off x="762000" y="6096000"/>
            <a:ext cx="7219950" cy="457200"/>
          </a:xfrm>
          <a:prstGeom prst="rect">
            <a:avLst/>
          </a:prstGeom>
          <a:noFill/>
          <a:ln w="9525">
            <a:noFill/>
            <a:miter lim="800000"/>
            <a:headEnd/>
            <a:tailEnd/>
          </a:ln>
          <a:effectLst/>
        </p:spPr>
        <p:txBody>
          <a:bodyPr wrap="none">
            <a:spAutoFit/>
          </a:bodyPr>
          <a:lstStyle/>
          <a:p>
            <a:r>
              <a:rPr lang="en-US" sz="2400" b="1"/>
              <a:t>Value of regional cooperation in international relations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nodeType="afterGroup">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770"/>
                                        </p:tgtEl>
                                        <p:attrNameLst>
                                          <p:attrName>style.visibility</p:attrName>
                                        </p:attrNameLst>
                                      </p:cBhvr>
                                      <p:to>
                                        <p:strVal val="visible"/>
                                      </p:to>
                                    </p:set>
                                    <p:anim calcmode="lin" valueType="num">
                                      <p:cBhvr additive="base">
                                        <p:cTn id="11" dur="1000" fill="hold"/>
                                        <p:tgtEl>
                                          <p:spTgt spid="32770"/>
                                        </p:tgtEl>
                                        <p:attrNameLst>
                                          <p:attrName>ppt_x</p:attrName>
                                        </p:attrNameLst>
                                      </p:cBhvr>
                                      <p:tavLst>
                                        <p:tav tm="0">
                                          <p:val>
                                            <p:strVal val="#ppt_x"/>
                                          </p:val>
                                        </p:tav>
                                        <p:tav tm="100000">
                                          <p:val>
                                            <p:strVal val="#ppt_x"/>
                                          </p:val>
                                        </p:tav>
                                      </p:tavLst>
                                    </p:anim>
                                    <p:anim calcmode="lin" valueType="num">
                                      <p:cBhvr additive="base">
                                        <p:cTn id="12" dur="1000" fill="hold"/>
                                        <p:tgtEl>
                                          <p:spTgt spid="327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77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a:xfrm>
            <a:off x="457200" y="152400"/>
            <a:ext cx="8229600" cy="914400"/>
          </a:xfrm>
        </p:spPr>
        <p:txBody>
          <a:bodyPr/>
          <a:lstStyle/>
          <a:p>
            <a:pPr eaLnBrk="1" hangingPunct="1">
              <a:lnSpc>
                <a:spcPct val="50000"/>
              </a:lnSpc>
              <a:defRPr/>
            </a:pPr>
            <a:r>
              <a:rPr lang="en-GB" sz="2000" smtClean="0">
                <a:latin typeface="Times New Roman" pitchFamily="18" charset="0"/>
              </a:rPr>
              <a:t>The figure below illustrates the potential for inter-linkages </a:t>
            </a:r>
            <a:br>
              <a:rPr lang="en-GB" sz="2000" smtClean="0">
                <a:latin typeface="Times New Roman" pitchFamily="18" charset="0"/>
              </a:rPr>
            </a:br>
            <a:r>
              <a:rPr lang="en-GB" sz="2000" smtClean="0">
                <a:latin typeface="Times New Roman" pitchFamily="18" charset="0"/>
              </a:rPr>
              <a:t/>
            </a:r>
            <a:br>
              <a:rPr lang="en-GB" sz="2000" smtClean="0">
                <a:latin typeface="Times New Roman" pitchFamily="18" charset="0"/>
              </a:rPr>
            </a:br>
            <a:r>
              <a:rPr lang="en-GB" sz="2000" smtClean="0">
                <a:latin typeface="Times New Roman" pitchFamily="18" charset="0"/>
              </a:rPr>
              <a:t>involving the</a:t>
            </a:r>
            <a:r>
              <a:rPr lang="ro-RO" sz="2000" smtClean="0">
                <a:latin typeface="Times New Roman" pitchFamily="18" charset="0"/>
              </a:rPr>
              <a:t> </a:t>
            </a:r>
            <a:r>
              <a:rPr lang="en-GB" sz="2000" smtClean="0">
                <a:latin typeface="Times New Roman" pitchFamily="18" charset="0"/>
              </a:rPr>
              <a:t>Black Sea area</a:t>
            </a:r>
            <a:endParaRPr lang="en-US" sz="4800" smtClean="0"/>
          </a:p>
        </p:txBody>
      </p:sp>
      <p:pic>
        <p:nvPicPr>
          <p:cNvPr id="30723" name="Picture 4" descr="Europe_countries_map_en_2"/>
          <p:cNvPicPr>
            <a:picLocks noChangeAspect="1" noChangeArrowheads="1"/>
          </p:cNvPicPr>
          <p:nvPr>
            <p:ph type="body" idx="1"/>
          </p:nvPr>
        </p:nvPicPr>
        <p:blipFill>
          <a:blip r:embed="rId2" cstate="print"/>
          <a:srcRect/>
          <a:stretch>
            <a:fillRect/>
          </a:stretch>
        </p:blipFill>
        <p:spPr>
          <a:xfrm>
            <a:off x="304800" y="1143000"/>
            <a:ext cx="8610600" cy="5410200"/>
          </a:xfrm>
          <a:noFill/>
        </p:spPr>
      </p:pic>
      <p:sp>
        <p:nvSpPr>
          <p:cNvPr id="30724" name="Line 6"/>
          <p:cNvSpPr>
            <a:spLocks noChangeShapeType="1"/>
          </p:cNvSpPr>
          <p:nvPr/>
        </p:nvSpPr>
        <p:spPr bwMode="auto">
          <a:xfrm>
            <a:off x="5943600" y="5334000"/>
            <a:ext cx="0" cy="1143000"/>
          </a:xfrm>
          <a:prstGeom prst="line">
            <a:avLst/>
          </a:prstGeom>
          <a:noFill/>
          <a:ln w="50800">
            <a:solidFill>
              <a:srgbClr val="0000FF"/>
            </a:solidFill>
            <a:round/>
            <a:headEnd/>
            <a:tailEnd/>
          </a:ln>
          <a:effectLst/>
        </p:spPr>
        <p:txBody>
          <a:bodyPr/>
          <a:lstStyle/>
          <a:p>
            <a:endParaRPr lang="fr-BE"/>
          </a:p>
        </p:txBody>
      </p:sp>
      <p:sp>
        <p:nvSpPr>
          <p:cNvPr id="30725" name="Line 7"/>
          <p:cNvSpPr>
            <a:spLocks noChangeShapeType="1"/>
          </p:cNvSpPr>
          <p:nvPr/>
        </p:nvSpPr>
        <p:spPr bwMode="auto">
          <a:xfrm flipH="1">
            <a:off x="5943600" y="4572000"/>
            <a:ext cx="2667000" cy="762000"/>
          </a:xfrm>
          <a:prstGeom prst="line">
            <a:avLst/>
          </a:prstGeom>
          <a:noFill/>
          <a:ln w="50800">
            <a:solidFill>
              <a:srgbClr val="0000FF"/>
            </a:solidFill>
            <a:round/>
            <a:headEnd/>
            <a:tailEnd/>
          </a:ln>
          <a:effectLst/>
        </p:spPr>
        <p:txBody>
          <a:bodyPr/>
          <a:lstStyle/>
          <a:p>
            <a:endParaRPr lang="fr-BE"/>
          </a:p>
        </p:txBody>
      </p:sp>
      <p:sp>
        <p:nvSpPr>
          <p:cNvPr id="30726" name="Line 8"/>
          <p:cNvSpPr>
            <a:spLocks noChangeShapeType="1"/>
          </p:cNvSpPr>
          <p:nvPr/>
        </p:nvSpPr>
        <p:spPr bwMode="auto">
          <a:xfrm>
            <a:off x="3962400" y="5334000"/>
            <a:ext cx="1981200" cy="0"/>
          </a:xfrm>
          <a:prstGeom prst="line">
            <a:avLst/>
          </a:prstGeom>
          <a:noFill/>
          <a:ln w="50800">
            <a:solidFill>
              <a:srgbClr val="0000FF"/>
            </a:solidFill>
            <a:round/>
            <a:headEnd/>
            <a:tailEnd/>
          </a:ln>
          <a:effectLst/>
        </p:spPr>
        <p:txBody>
          <a:bodyPr/>
          <a:lstStyle/>
          <a:p>
            <a:endParaRPr lang="fr-BE"/>
          </a:p>
        </p:txBody>
      </p:sp>
      <p:sp>
        <p:nvSpPr>
          <p:cNvPr id="30727" name="Line 9"/>
          <p:cNvSpPr>
            <a:spLocks noChangeShapeType="1"/>
          </p:cNvSpPr>
          <p:nvPr/>
        </p:nvSpPr>
        <p:spPr bwMode="auto">
          <a:xfrm>
            <a:off x="4419600" y="2971800"/>
            <a:ext cx="2438400" cy="1981200"/>
          </a:xfrm>
          <a:prstGeom prst="line">
            <a:avLst/>
          </a:prstGeom>
          <a:noFill/>
          <a:ln w="57150">
            <a:solidFill>
              <a:srgbClr val="FF0000"/>
            </a:solidFill>
            <a:round/>
            <a:headEnd/>
            <a:tailEnd/>
          </a:ln>
          <a:effectLst/>
        </p:spPr>
        <p:txBody>
          <a:bodyPr/>
          <a:lstStyle/>
          <a:p>
            <a:endParaRPr lang="fr-BE"/>
          </a:p>
        </p:txBody>
      </p:sp>
      <p:sp>
        <p:nvSpPr>
          <p:cNvPr id="30728" name="Line 10"/>
          <p:cNvSpPr>
            <a:spLocks noChangeShapeType="1"/>
          </p:cNvSpPr>
          <p:nvPr/>
        </p:nvSpPr>
        <p:spPr bwMode="auto">
          <a:xfrm flipH="1">
            <a:off x="6858000" y="4495800"/>
            <a:ext cx="1600200" cy="457200"/>
          </a:xfrm>
          <a:prstGeom prst="line">
            <a:avLst/>
          </a:prstGeom>
          <a:noFill/>
          <a:ln w="57150">
            <a:solidFill>
              <a:srgbClr val="FF0000"/>
            </a:solidFill>
            <a:round/>
            <a:headEnd/>
            <a:tailEnd/>
          </a:ln>
          <a:effectLst/>
        </p:spPr>
        <p:txBody>
          <a:bodyPr/>
          <a:lstStyle/>
          <a:p>
            <a:endParaRPr lang="fr-BE"/>
          </a:p>
        </p:txBody>
      </p:sp>
      <p:sp>
        <p:nvSpPr>
          <p:cNvPr id="30729" name="Freeform 11"/>
          <p:cNvSpPr>
            <a:spLocks/>
          </p:cNvSpPr>
          <p:nvPr/>
        </p:nvSpPr>
        <p:spPr bwMode="auto">
          <a:xfrm>
            <a:off x="3670300" y="3429000"/>
            <a:ext cx="2552700" cy="1828800"/>
          </a:xfrm>
          <a:custGeom>
            <a:avLst/>
            <a:gdLst>
              <a:gd name="T0" fmla="*/ 673100 w 1608"/>
              <a:gd name="T1" fmla="*/ 0 h 1152"/>
              <a:gd name="T2" fmla="*/ 2501900 w 1608"/>
              <a:gd name="T3" fmla="*/ 1524000 h 1152"/>
              <a:gd name="T4" fmla="*/ 368300 w 1608"/>
              <a:gd name="T5" fmla="*/ 1752600 h 1152"/>
              <a:gd name="T6" fmla="*/ 292100 w 1608"/>
              <a:gd name="T7" fmla="*/ 1752600 h 1152"/>
              <a:gd name="T8" fmla="*/ 292100 w 1608"/>
              <a:gd name="T9" fmla="*/ 1828800 h 1152"/>
              <a:gd name="T10" fmla="*/ 292100 w 1608"/>
              <a:gd name="T11" fmla="*/ 1752600 h 11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8" h="1152">
                <a:moveTo>
                  <a:pt x="424" y="0"/>
                </a:moveTo>
                <a:cubicBezTo>
                  <a:pt x="1016" y="388"/>
                  <a:pt x="1608" y="776"/>
                  <a:pt x="1576" y="960"/>
                </a:cubicBezTo>
                <a:cubicBezTo>
                  <a:pt x="1544" y="1144"/>
                  <a:pt x="464" y="1080"/>
                  <a:pt x="232" y="1104"/>
                </a:cubicBezTo>
                <a:cubicBezTo>
                  <a:pt x="0" y="1128"/>
                  <a:pt x="192" y="1096"/>
                  <a:pt x="184" y="1104"/>
                </a:cubicBezTo>
                <a:cubicBezTo>
                  <a:pt x="176" y="1112"/>
                  <a:pt x="184" y="1152"/>
                  <a:pt x="184" y="1152"/>
                </a:cubicBezTo>
                <a:cubicBezTo>
                  <a:pt x="184" y="1152"/>
                  <a:pt x="184" y="1128"/>
                  <a:pt x="184" y="1104"/>
                </a:cubicBezTo>
              </a:path>
            </a:pathLst>
          </a:custGeom>
          <a:noFill/>
          <a:ln w="63500">
            <a:solidFill>
              <a:srgbClr val="008000"/>
            </a:solidFill>
            <a:round/>
            <a:headEnd/>
            <a:tailEnd/>
          </a:ln>
          <a:effectLst/>
        </p:spPr>
        <p:txBody>
          <a:bodyPr/>
          <a:lstStyle/>
          <a:p>
            <a:endParaRPr lang="fr-BE"/>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rrowheads="1"/>
          </p:cNvSpPr>
          <p:nvPr>
            <p:ph type="title"/>
          </p:nvPr>
        </p:nvSpPr>
        <p:spPr/>
        <p:txBody>
          <a:bodyPr/>
          <a:lstStyle/>
          <a:p>
            <a:pPr eaLnBrk="1" hangingPunct="1">
              <a:defRPr/>
            </a:pPr>
            <a:r>
              <a:rPr lang="en-US" smtClean="0"/>
              <a:t>THANK YOU!</a:t>
            </a:r>
          </a:p>
        </p:txBody>
      </p:sp>
      <p:sp>
        <p:nvSpPr>
          <p:cNvPr id="74755" name="Rectangle 3"/>
          <p:cNvSpPr>
            <a:spLocks noGrp="1" noChangeArrowheads="1"/>
          </p:cNvSpPr>
          <p:nvPr>
            <p:ph type="body" idx="1"/>
          </p:nvPr>
        </p:nvSpPr>
        <p:spPr/>
        <p:txBody>
          <a:bodyPr/>
          <a:lstStyle/>
          <a:p>
            <a:pPr algn="ctr" eaLnBrk="1" hangingPunct="1">
              <a:buFont typeface="Wingdings" pitchFamily="2" charset="2"/>
              <a:buNone/>
              <a:defRPr/>
            </a:pPr>
            <a:endParaRPr lang="en-US" sz="9600" b="1" smtClean="0"/>
          </a:p>
          <a:p>
            <a:pPr algn="ctr" eaLnBrk="1" hangingPunct="1">
              <a:buFont typeface="Wingdings" pitchFamily="2" charset="2"/>
              <a:buNone/>
              <a:defRPr/>
            </a:pPr>
            <a:r>
              <a:rPr lang="en-US" sz="9600" b="1" smtClean="0"/>
              <a:t>       </a:t>
            </a:r>
            <a:r>
              <a:rPr lang="en-US" sz="9600" b="1" smtClean="0">
                <a:solidFill>
                  <a:schemeClr val="hlink"/>
                </a:solidFill>
              </a:rPr>
              <a:t>Q&amp;A?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a:xfrm>
            <a:off x="0" y="6599238"/>
            <a:ext cx="1600200" cy="258762"/>
          </a:xfrm>
        </p:spPr>
        <p:txBody>
          <a:bodyPr/>
          <a:lstStyle/>
          <a:p>
            <a:pPr algn="l" eaLnBrk="1" hangingPunct="1">
              <a:defRPr/>
            </a:pPr>
            <a:r>
              <a:rPr lang="en-US" sz="1000" smtClean="0"/>
              <a:t>source:www.grida.no</a:t>
            </a:r>
          </a:p>
        </p:txBody>
      </p:sp>
      <p:pic>
        <p:nvPicPr>
          <p:cNvPr id="6147" name="Picture 7"/>
          <p:cNvPicPr>
            <a:picLocks noChangeAspect="1" noChangeArrowheads="1"/>
          </p:cNvPicPr>
          <p:nvPr/>
        </p:nvPicPr>
        <p:blipFill>
          <a:blip r:embed="rId2" cstate="print"/>
          <a:srcRect/>
          <a:stretch>
            <a:fillRect/>
          </a:stretch>
        </p:blipFill>
        <p:spPr bwMode="auto">
          <a:xfrm>
            <a:off x="1447800" y="533400"/>
            <a:ext cx="6019800" cy="2971800"/>
          </a:xfrm>
          <a:prstGeom prst="rect">
            <a:avLst/>
          </a:prstGeom>
          <a:noFill/>
          <a:ln w="9525">
            <a:noFill/>
            <a:miter lim="800000"/>
            <a:headEnd/>
            <a:tailEnd/>
          </a:ln>
        </p:spPr>
      </p:pic>
      <p:pic>
        <p:nvPicPr>
          <p:cNvPr id="6148" name="Picture 8"/>
          <p:cNvPicPr>
            <a:picLocks noChangeAspect="1" noChangeArrowheads="1"/>
          </p:cNvPicPr>
          <p:nvPr>
            <p:ph type="body" idx="1"/>
          </p:nvPr>
        </p:nvPicPr>
        <p:blipFill>
          <a:blip r:embed="rId3" cstate="print"/>
          <a:srcRect/>
          <a:stretch>
            <a:fillRect/>
          </a:stretch>
        </p:blipFill>
        <p:spPr>
          <a:xfrm>
            <a:off x="1447800" y="3810000"/>
            <a:ext cx="6019800" cy="3048000"/>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a:xfrm>
            <a:off x="0" y="6523038"/>
            <a:ext cx="1600200" cy="334962"/>
          </a:xfrm>
        </p:spPr>
        <p:txBody>
          <a:bodyPr/>
          <a:lstStyle/>
          <a:p>
            <a:pPr algn="l" eaLnBrk="1" hangingPunct="1">
              <a:defRPr/>
            </a:pPr>
            <a:r>
              <a:rPr lang="en-US" sz="1200" smtClean="0"/>
              <a:t>source: www.grida.no</a:t>
            </a:r>
          </a:p>
        </p:txBody>
      </p:sp>
      <p:pic>
        <p:nvPicPr>
          <p:cNvPr id="7171" name="Picture 4"/>
          <p:cNvPicPr>
            <a:picLocks noChangeAspect="1" noChangeArrowheads="1"/>
          </p:cNvPicPr>
          <p:nvPr/>
        </p:nvPicPr>
        <p:blipFill>
          <a:blip r:embed="rId2" cstate="print"/>
          <a:srcRect/>
          <a:stretch>
            <a:fillRect/>
          </a:stretch>
        </p:blipFill>
        <p:spPr bwMode="auto">
          <a:xfrm>
            <a:off x="1600200" y="609600"/>
            <a:ext cx="6172200" cy="2971800"/>
          </a:xfrm>
          <a:prstGeom prst="rect">
            <a:avLst/>
          </a:prstGeom>
          <a:noFill/>
          <a:ln w="9525">
            <a:noFill/>
            <a:miter lim="800000"/>
            <a:headEnd/>
            <a:tailEnd/>
          </a:ln>
        </p:spPr>
      </p:pic>
      <p:pic>
        <p:nvPicPr>
          <p:cNvPr id="7172" name="Picture 5"/>
          <p:cNvPicPr>
            <a:picLocks noChangeAspect="1" noChangeArrowheads="1"/>
          </p:cNvPicPr>
          <p:nvPr>
            <p:ph type="body" idx="1"/>
          </p:nvPr>
        </p:nvPicPr>
        <p:blipFill>
          <a:blip r:embed="rId3" cstate="print"/>
          <a:srcRect/>
          <a:stretch>
            <a:fillRect/>
          </a:stretch>
        </p:blipFill>
        <p:spPr>
          <a:xfrm>
            <a:off x="1600200" y="3810000"/>
            <a:ext cx="6172200" cy="3048000"/>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a:xfrm>
            <a:off x="457200" y="274638"/>
            <a:ext cx="8458200" cy="792162"/>
          </a:xfrm>
        </p:spPr>
        <p:txBody>
          <a:bodyPr/>
          <a:lstStyle/>
          <a:p>
            <a:pPr eaLnBrk="1" hangingPunct="1">
              <a:defRPr/>
            </a:pPr>
            <a:r>
              <a:rPr lang="en-US" sz="3200" smtClean="0"/>
              <a:t>BSEC Map</a:t>
            </a:r>
            <a:br>
              <a:rPr lang="en-US" sz="3200" smtClean="0"/>
            </a:br>
            <a:endParaRPr lang="en-US" sz="3200" smtClean="0"/>
          </a:p>
        </p:txBody>
      </p:sp>
      <p:sp>
        <p:nvSpPr>
          <p:cNvPr id="72707" name="Rectangle 3"/>
          <p:cNvSpPr>
            <a:spLocks noGrp="1" noChangeArrowheads="1"/>
          </p:cNvSpPr>
          <p:nvPr>
            <p:ph type="body" idx="1"/>
          </p:nvPr>
        </p:nvSpPr>
        <p:spPr/>
        <p:txBody>
          <a:bodyPr/>
          <a:lstStyle/>
          <a:p>
            <a:pPr eaLnBrk="1" hangingPunct="1">
              <a:defRPr/>
            </a:pPr>
            <a:endParaRPr lang="nl-BE" smtClean="0"/>
          </a:p>
        </p:txBody>
      </p:sp>
      <p:pic>
        <p:nvPicPr>
          <p:cNvPr id="8196" name="Picture 4"/>
          <p:cNvPicPr>
            <a:picLocks noChangeAspect="1" noChangeArrowheads="1"/>
          </p:cNvPicPr>
          <p:nvPr/>
        </p:nvPicPr>
        <p:blipFill>
          <a:blip r:embed="rId2" cstate="print"/>
          <a:srcRect/>
          <a:stretch>
            <a:fillRect/>
          </a:stretch>
        </p:blipFill>
        <p:spPr bwMode="auto">
          <a:xfrm>
            <a:off x="228600" y="1143000"/>
            <a:ext cx="8763000" cy="5257800"/>
          </a:xfrm>
          <a:prstGeom prst="rect">
            <a:avLst/>
          </a:prstGeom>
          <a:noFill/>
          <a:ln w="9525">
            <a:noFill/>
            <a:miter lim="800000"/>
            <a:headEnd/>
            <a:tailEnd/>
          </a:ln>
          <a:effectLst/>
        </p:spPr>
      </p:pic>
      <p:sp>
        <p:nvSpPr>
          <p:cNvPr id="8197" name="Rectangle 5"/>
          <p:cNvSpPr>
            <a:spLocks noChangeArrowheads="1"/>
          </p:cNvSpPr>
          <p:nvPr/>
        </p:nvSpPr>
        <p:spPr bwMode="auto">
          <a:xfrm>
            <a:off x="381000" y="5562600"/>
            <a:ext cx="228600" cy="228600"/>
          </a:xfrm>
          <a:prstGeom prst="rect">
            <a:avLst/>
          </a:prstGeom>
          <a:solidFill>
            <a:schemeClr val="accent1"/>
          </a:solidFill>
          <a:ln w="9525">
            <a:solidFill>
              <a:schemeClr val="tx1"/>
            </a:solidFill>
            <a:miter lim="800000"/>
            <a:headEnd/>
            <a:tailEnd/>
          </a:ln>
          <a:effectLst/>
        </p:spPr>
        <p:txBody>
          <a:bodyPr wrap="none" anchor="ctr"/>
          <a:lstStyle/>
          <a:p>
            <a:endParaRPr lang="nl-BE"/>
          </a:p>
        </p:txBody>
      </p:sp>
      <p:sp>
        <p:nvSpPr>
          <p:cNvPr id="8198" name="Rectangle 6"/>
          <p:cNvSpPr>
            <a:spLocks noChangeArrowheads="1"/>
          </p:cNvSpPr>
          <p:nvPr/>
        </p:nvSpPr>
        <p:spPr bwMode="auto">
          <a:xfrm rot="-5400000">
            <a:off x="381000" y="5943600"/>
            <a:ext cx="228600" cy="228600"/>
          </a:xfrm>
          <a:prstGeom prst="rect">
            <a:avLst/>
          </a:prstGeom>
          <a:solidFill>
            <a:srgbClr val="008000"/>
          </a:solidFill>
          <a:ln w="9525">
            <a:solidFill>
              <a:schemeClr val="tx1"/>
            </a:solidFill>
            <a:miter lim="800000"/>
            <a:headEnd/>
            <a:tailEnd/>
          </a:ln>
          <a:effectLst/>
        </p:spPr>
        <p:txBody>
          <a:bodyPr wrap="none" anchor="ctr"/>
          <a:lstStyle/>
          <a:p>
            <a:endParaRPr lang="nl-BE"/>
          </a:p>
        </p:txBody>
      </p:sp>
      <p:sp>
        <p:nvSpPr>
          <p:cNvPr id="8199" name="Text Box 7"/>
          <p:cNvSpPr txBox="1">
            <a:spLocks noChangeArrowheads="1"/>
          </p:cNvSpPr>
          <p:nvPr/>
        </p:nvSpPr>
        <p:spPr bwMode="auto">
          <a:xfrm>
            <a:off x="822325" y="5459413"/>
            <a:ext cx="1387475" cy="366712"/>
          </a:xfrm>
          <a:prstGeom prst="rect">
            <a:avLst/>
          </a:prstGeom>
          <a:noFill/>
          <a:ln w="9525">
            <a:noFill/>
            <a:miter lim="800000"/>
            <a:headEnd/>
            <a:tailEnd/>
          </a:ln>
          <a:effectLst/>
        </p:spPr>
        <p:txBody>
          <a:bodyPr>
            <a:spAutoFit/>
          </a:bodyPr>
          <a:lstStyle/>
          <a:p>
            <a:endParaRPr lang="nl-BE"/>
          </a:p>
        </p:txBody>
      </p:sp>
      <p:sp>
        <p:nvSpPr>
          <p:cNvPr id="8200" name="Text Box 8"/>
          <p:cNvSpPr txBox="1">
            <a:spLocks noChangeArrowheads="1"/>
          </p:cNvSpPr>
          <p:nvPr/>
        </p:nvSpPr>
        <p:spPr bwMode="auto">
          <a:xfrm>
            <a:off x="838200" y="5562600"/>
            <a:ext cx="1190625" cy="244475"/>
          </a:xfrm>
          <a:prstGeom prst="rect">
            <a:avLst/>
          </a:prstGeom>
          <a:noFill/>
          <a:ln w="9525">
            <a:noFill/>
            <a:miter lim="800000"/>
            <a:headEnd/>
            <a:tailEnd/>
          </a:ln>
          <a:effectLst/>
        </p:spPr>
        <p:txBody>
          <a:bodyPr wrap="none">
            <a:spAutoFit/>
          </a:bodyPr>
          <a:lstStyle/>
          <a:p>
            <a:r>
              <a:rPr lang="en-US" sz="1000" b="1">
                <a:solidFill>
                  <a:srgbClr val="33CCFF"/>
                </a:solidFill>
              </a:rPr>
              <a:t>Members of BSEC</a:t>
            </a:r>
          </a:p>
        </p:txBody>
      </p:sp>
      <p:sp>
        <p:nvSpPr>
          <p:cNvPr id="8201" name="Text Box 9"/>
          <p:cNvSpPr txBox="1">
            <a:spLocks noChangeArrowheads="1"/>
          </p:cNvSpPr>
          <p:nvPr/>
        </p:nvSpPr>
        <p:spPr bwMode="auto">
          <a:xfrm>
            <a:off x="838200" y="5943600"/>
            <a:ext cx="1223963" cy="244475"/>
          </a:xfrm>
          <a:prstGeom prst="rect">
            <a:avLst/>
          </a:prstGeom>
          <a:noFill/>
          <a:ln w="9525">
            <a:noFill/>
            <a:miter lim="800000"/>
            <a:headEnd/>
            <a:tailEnd/>
          </a:ln>
          <a:effectLst/>
        </p:spPr>
        <p:txBody>
          <a:bodyPr wrap="none">
            <a:spAutoFit/>
          </a:bodyPr>
          <a:lstStyle/>
          <a:p>
            <a:r>
              <a:rPr lang="en-US" sz="1000" b="1">
                <a:solidFill>
                  <a:srgbClr val="008000"/>
                </a:solidFill>
              </a:rPr>
              <a:t>Observers to BSEC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idx="4294967295"/>
          </p:nvPr>
        </p:nvSpPr>
        <p:spPr/>
        <p:txBody>
          <a:bodyPr/>
          <a:lstStyle/>
          <a:p>
            <a:pPr eaLnBrk="1" hangingPunct="1">
              <a:defRPr/>
            </a:pPr>
            <a:r>
              <a:rPr lang="en-US" smtClean="0"/>
              <a:t>Presentation of BSEC</a:t>
            </a:r>
          </a:p>
        </p:txBody>
      </p:sp>
      <p:sp>
        <p:nvSpPr>
          <p:cNvPr id="15362" name="Content Placeholder 2"/>
          <p:cNvSpPr>
            <a:spLocks noGrp="1"/>
          </p:cNvSpPr>
          <p:nvPr>
            <p:ph idx="4294967295"/>
          </p:nvPr>
        </p:nvSpPr>
        <p:spPr>
          <a:xfrm>
            <a:off x="457200" y="1295400"/>
            <a:ext cx="8229600" cy="1371600"/>
          </a:xfrm>
        </p:spPr>
        <p:txBody>
          <a:bodyPr/>
          <a:lstStyle/>
          <a:p>
            <a:pPr eaLnBrk="1" hangingPunct="1">
              <a:defRPr/>
            </a:pPr>
            <a:endParaRPr lang="en-US" sz="2000" b="1" smtClean="0"/>
          </a:p>
          <a:p>
            <a:pPr algn="just" eaLnBrk="1" hangingPunct="1">
              <a:defRPr/>
            </a:pPr>
            <a:r>
              <a:rPr lang="en-US" sz="2000" b="1" smtClean="0"/>
              <a:t>25 June 1992, eleven countries: Albania, Armenia, Azerbaijan, Bulgaria, Georgia, Greece, R. Moldova, Romania, Russia, Turkey and Ukraine signed the </a:t>
            </a:r>
            <a:r>
              <a:rPr lang="en-US" sz="2000" b="1" i="1" smtClean="0"/>
              <a:t>Istanbul</a:t>
            </a:r>
            <a:r>
              <a:rPr lang="en-US" sz="2000" b="1" smtClean="0"/>
              <a:t> </a:t>
            </a:r>
            <a:r>
              <a:rPr lang="en-US" sz="2000" b="1" i="1" smtClean="0"/>
              <a:t>Summit Declaration</a:t>
            </a:r>
            <a:r>
              <a:rPr lang="en-US" sz="2000" b="1" smtClean="0"/>
              <a:t> and the </a:t>
            </a:r>
            <a:r>
              <a:rPr lang="en-US" sz="2000" b="1" i="1" smtClean="0"/>
              <a:t>Bosphorus Statement</a:t>
            </a:r>
            <a:r>
              <a:rPr lang="en-US" sz="2000" b="1" smtClean="0"/>
              <a:t> giving birth to the Black Sea Economic Cooperation (BSEC).</a:t>
            </a:r>
          </a:p>
        </p:txBody>
      </p:sp>
      <p:sp>
        <p:nvSpPr>
          <p:cNvPr id="15365" name="Content Placeholder 2"/>
          <p:cNvSpPr>
            <a:spLocks/>
          </p:cNvSpPr>
          <p:nvPr/>
        </p:nvSpPr>
        <p:spPr bwMode="auto">
          <a:xfrm>
            <a:off x="533400" y="3048000"/>
            <a:ext cx="8229600" cy="16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lgn="just" eaLnBrk="1" hangingPunct="1">
              <a:spcBef>
                <a:spcPct val="20000"/>
              </a:spcBef>
              <a:buClr>
                <a:schemeClr val="hlink"/>
              </a:buClr>
              <a:buSzPct val="70000"/>
              <a:buFont typeface="Wingdings" pitchFamily="2" charset="2"/>
              <a:buChar char="n"/>
              <a:defRPr/>
            </a:pPr>
            <a:endParaRPr lang="en-US" sz="2000" b="1">
              <a:effectLst>
                <a:outerShdw blurRad="38100" dist="38100" dir="2700000" algn="tl">
                  <a:srgbClr val="000000"/>
                </a:outerShdw>
              </a:effectLst>
            </a:endParaRPr>
          </a:p>
          <a:p>
            <a:pPr marL="342900" indent="-342900" algn="just" eaLnBrk="1" hangingPunct="1">
              <a:spcBef>
                <a:spcPct val="20000"/>
              </a:spcBef>
              <a:buClr>
                <a:schemeClr val="hlink"/>
              </a:buClr>
              <a:buSzPct val="70000"/>
              <a:buFont typeface="Wingdings" pitchFamily="2" charset="2"/>
              <a:buChar char="n"/>
              <a:defRPr/>
            </a:pPr>
            <a:r>
              <a:rPr lang="en-US" sz="2000" b="1">
                <a:effectLst>
                  <a:outerShdw blurRad="38100" dist="38100" dir="2700000" algn="tl">
                    <a:srgbClr val="000000"/>
                  </a:outerShdw>
                </a:effectLst>
              </a:rPr>
              <a:t>BSEC came into existence as a unique and promising model of multilateral political and economic initiative aimed at fostering interaction and harmony among the Member States, as well as at ensuring peace, stability and prosperity and encouraging friendly and good-neighborly relations in the Black Sea region.</a:t>
            </a:r>
          </a:p>
        </p:txBody>
      </p:sp>
      <p:sp>
        <p:nvSpPr>
          <p:cNvPr id="15366" name="Content Placeholder 2"/>
          <p:cNvSpPr>
            <a:spLocks/>
          </p:cNvSpPr>
          <p:nvPr/>
        </p:nvSpPr>
        <p:spPr bwMode="auto">
          <a:xfrm>
            <a:off x="457200" y="4953000"/>
            <a:ext cx="8229600" cy="16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eaLnBrk="1" hangingPunct="1">
              <a:spcBef>
                <a:spcPct val="20000"/>
              </a:spcBef>
              <a:buClr>
                <a:schemeClr val="hlink"/>
              </a:buClr>
              <a:buSzPct val="70000"/>
              <a:buFont typeface="Wingdings" pitchFamily="2" charset="2"/>
              <a:buNone/>
              <a:defRPr/>
            </a:pPr>
            <a:endParaRPr lang="en-US" sz="2000" b="1">
              <a:effectLst>
                <a:outerShdw blurRad="38100" dist="38100" dir="2700000" algn="tl">
                  <a:srgbClr val="000000"/>
                </a:outerShdw>
              </a:effectLst>
            </a:endParaRPr>
          </a:p>
          <a:p>
            <a:pPr marL="342900" indent="-342900" algn="just" eaLnBrk="1" hangingPunct="1">
              <a:spcBef>
                <a:spcPct val="20000"/>
              </a:spcBef>
              <a:buClr>
                <a:schemeClr val="hlink"/>
              </a:buClr>
              <a:buSzPct val="70000"/>
              <a:buFont typeface="Wingdings" pitchFamily="2" charset="2"/>
              <a:buChar char="n"/>
              <a:defRPr/>
            </a:pPr>
            <a:r>
              <a:rPr lang="en-US" sz="2000" b="1">
                <a:effectLst>
                  <a:outerShdw blurRad="38100" dist="38100" dir="2700000" algn="tl">
                    <a:srgbClr val="000000"/>
                  </a:outerShdw>
                </a:effectLst>
              </a:rPr>
              <a:t>Three distinctive stages in BSEC existence: until 1999, 1999-2007, after 2007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5361"/>
                                        </p:tgtEl>
                                        <p:attrNameLst>
                                          <p:attrName>style.visibility</p:attrName>
                                        </p:attrNameLst>
                                      </p:cBhvr>
                                      <p:to>
                                        <p:strVal val="visible"/>
                                      </p:to>
                                    </p:set>
                                    <p:animEffect transition="in" filter="box(in)">
                                      <p:cBhvr>
                                        <p:cTn id="7" dur="500"/>
                                        <p:tgtEl>
                                          <p:spTgt spid="15361"/>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5362"/>
                                        </p:tgtEl>
                                        <p:attrNameLst>
                                          <p:attrName>style.visibility</p:attrName>
                                        </p:attrNameLst>
                                      </p:cBhvr>
                                      <p:to>
                                        <p:strVal val="visible"/>
                                      </p:to>
                                    </p:set>
                                    <p:animEffect transition="in" filter="box(in)">
                                      <p:cBhvr>
                                        <p:cTn id="11" dur="500"/>
                                        <p:tgtEl>
                                          <p:spTgt spid="15362"/>
                                        </p:tgtEl>
                                      </p:cBhvr>
                                    </p:animEffect>
                                  </p:childTnLst>
                                </p:cTn>
                              </p:par>
                            </p:childTnLst>
                          </p:cTn>
                        </p:par>
                        <p:par>
                          <p:cTn id="12" fill="hold" nodeType="afterGroup">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5365"/>
                                        </p:tgtEl>
                                        <p:attrNameLst>
                                          <p:attrName>style.visibility</p:attrName>
                                        </p:attrNameLst>
                                      </p:cBhvr>
                                      <p:to>
                                        <p:strVal val="visible"/>
                                      </p:to>
                                    </p:set>
                                    <p:animEffect transition="in" filter="box(in)">
                                      <p:cBhvr>
                                        <p:cTn id="15" dur="500"/>
                                        <p:tgtEl>
                                          <p:spTgt spid="15365"/>
                                        </p:tgtEl>
                                      </p:cBhvr>
                                    </p:animEffect>
                                  </p:childTnLst>
                                </p:cTn>
                              </p:par>
                            </p:childTnLst>
                          </p:cTn>
                        </p:par>
                        <p:par>
                          <p:cTn id="16" fill="hold" nodeType="afterGroup">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15366"/>
                                        </p:tgtEl>
                                        <p:attrNameLst>
                                          <p:attrName>style.visibility</p:attrName>
                                        </p:attrNameLst>
                                      </p:cBhvr>
                                      <p:to>
                                        <p:strVal val="visible"/>
                                      </p:to>
                                    </p:set>
                                    <p:animEffect transition="in" filter="box(in)">
                                      <p:cBhvr>
                                        <p:cTn id="19"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p:bldP spid="15362" grpId="0"/>
      <p:bldP spid="15365" grpId="0"/>
      <p:bldP spid="1536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pPr eaLnBrk="1" hangingPunct="1">
              <a:defRPr/>
            </a:pPr>
            <a:r>
              <a:rPr lang="en-US" sz="4000" smtClean="0"/>
              <a:t>Main evolutions in the region</a:t>
            </a:r>
            <a:br>
              <a:rPr lang="en-US" sz="4000" smtClean="0"/>
            </a:br>
            <a:r>
              <a:rPr lang="en-US" sz="2800" smtClean="0"/>
              <a:t>A Strategic shift</a:t>
            </a:r>
          </a:p>
        </p:txBody>
      </p:sp>
      <p:sp>
        <p:nvSpPr>
          <p:cNvPr id="3" name="Content Placeholder 2"/>
          <p:cNvSpPr>
            <a:spLocks noGrp="1"/>
          </p:cNvSpPr>
          <p:nvPr>
            <p:ph idx="4294967295"/>
          </p:nvPr>
        </p:nvSpPr>
        <p:spPr/>
        <p:txBody>
          <a:bodyPr>
            <a:normAutofit/>
          </a:bodyPr>
          <a:lstStyle/>
          <a:p>
            <a:pPr algn="just" eaLnBrk="1" hangingPunct="1">
              <a:lnSpc>
                <a:spcPct val="90000"/>
              </a:lnSpc>
              <a:buFont typeface="Wingdings" pitchFamily="2" charset="2"/>
              <a:buNone/>
              <a:defRPr/>
            </a:pPr>
            <a:r>
              <a:rPr lang="en-US" sz="2000" smtClean="0"/>
              <a:t>1999-2007</a:t>
            </a:r>
          </a:p>
          <a:p>
            <a:pPr algn="just" eaLnBrk="1" hangingPunct="1">
              <a:lnSpc>
                <a:spcPct val="90000"/>
              </a:lnSpc>
              <a:buSzPct val="200000"/>
              <a:buFont typeface="Wingdings" pitchFamily="2" charset="2"/>
              <a:buChar char="§"/>
              <a:defRPr/>
            </a:pPr>
            <a:r>
              <a:rPr lang="en-US" sz="2000" smtClean="0"/>
              <a:t>Progressive advancement of EU and NATO towards Eastern Europe</a:t>
            </a:r>
          </a:p>
          <a:p>
            <a:pPr algn="just" eaLnBrk="1" hangingPunct="1">
              <a:lnSpc>
                <a:spcPct val="90000"/>
              </a:lnSpc>
              <a:buSzPct val="200000"/>
              <a:buFont typeface="Wingdings" pitchFamily="2" charset="2"/>
              <a:buChar char="§"/>
              <a:defRPr/>
            </a:pPr>
            <a:r>
              <a:rPr lang="en-US" sz="2000" smtClean="0"/>
              <a:t>Enlargement of NATO (2004) and EU (2007) </a:t>
            </a:r>
          </a:p>
          <a:p>
            <a:pPr algn="just" eaLnBrk="1" hangingPunct="1">
              <a:lnSpc>
                <a:spcPct val="90000"/>
              </a:lnSpc>
              <a:buSzPct val="200000"/>
              <a:buFont typeface="Wingdings" pitchFamily="2" charset="2"/>
              <a:buChar char="§"/>
              <a:defRPr/>
            </a:pPr>
            <a:r>
              <a:rPr lang="en-US" sz="2000" smtClean="0"/>
              <a:t>BSEC becomes gradually a fully-fledged regional organisation, with complete</a:t>
            </a:r>
          </a:p>
          <a:p>
            <a:pPr algn="just" eaLnBrk="1" hangingPunct="1">
              <a:lnSpc>
                <a:spcPct val="90000"/>
              </a:lnSpc>
              <a:buSzPct val="200000"/>
              <a:buFont typeface="Wingdings" pitchFamily="2" charset="2"/>
              <a:buNone/>
              <a:defRPr/>
            </a:pPr>
            <a:r>
              <a:rPr lang="en-US" sz="2000" smtClean="0"/>
              <a:t>      institutional architecture. BSEC Charter: 1 May 1999</a:t>
            </a:r>
          </a:p>
          <a:p>
            <a:pPr eaLnBrk="1" hangingPunct="1">
              <a:lnSpc>
                <a:spcPct val="90000"/>
              </a:lnSpc>
              <a:buFont typeface="Wingdings" pitchFamily="2" charset="2"/>
              <a:buNone/>
              <a:defRPr/>
            </a:pPr>
            <a:endParaRPr lang="en-US" sz="2000" smtClean="0"/>
          </a:p>
          <a:p>
            <a:pPr eaLnBrk="1" hangingPunct="1">
              <a:lnSpc>
                <a:spcPct val="90000"/>
              </a:lnSpc>
              <a:buFont typeface="Wingdings" pitchFamily="2" charset="2"/>
              <a:buNone/>
              <a:defRPr/>
            </a:pPr>
            <a:endParaRPr lang="en-US" sz="2000" smtClean="0"/>
          </a:p>
          <a:p>
            <a:pPr eaLnBrk="1" hangingPunct="1">
              <a:lnSpc>
                <a:spcPct val="90000"/>
              </a:lnSpc>
              <a:defRPr/>
            </a:pPr>
            <a:endParaRPr lang="en-US" smtClean="0"/>
          </a:p>
        </p:txBody>
      </p:sp>
      <p:sp>
        <p:nvSpPr>
          <p:cNvPr id="10244" name="Text Box 4"/>
          <p:cNvSpPr txBox="1">
            <a:spLocks noChangeArrowheads="1"/>
          </p:cNvSpPr>
          <p:nvPr/>
        </p:nvSpPr>
        <p:spPr bwMode="auto">
          <a:xfrm>
            <a:off x="152400" y="1371600"/>
            <a:ext cx="8767763" cy="1920875"/>
          </a:xfrm>
          <a:prstGeom prst="rect">
            <a:avLst/>
          </a:prstGeom>
          <a:noFill/>
          <a:ln w="9525">
            <a:noFill/>
            <a:miter lim="800000"/>
            <a:headEnd/>
            <a:tailEnd/>
          </a:ln>
          <a:effectLst/>
        </p:spPr>
        <p:txBody>
          <a:bodyPr>
            <a:spAutoFit/>
          </a:bodyPr>
          <a:lstStyle/>
          <a:p>
            <a:r>
              <a:rPr lang="en-US" sz="2000"/>
              <a:t>1992-1999: </a:t>
            </a:r>
          </a:p>
          <a:p>
            <a:pPr>
              <a:buClr>
                <a:schemeClr val="hlink"/>
              </a:buClr>
              <a:buSzPct val="200000"/>
              <a:buFont typeface="Wingdings" pitchFamily="2" charset="2"/>
              <a:buChar char="§"/>
            </a:pPr>
            <a:r>
              <a:rPr lang="en-US" sz="2000"/>
              <a:t>new states, searching new identities and international and regional profiles</a:t>
            </a:r>
          </a:p>
          <a:p>
            <a:pPr>
              <a:buClr>
                <a:schemeClr val="hlink"/>
              </a:buClr>
              <a:buSzPct val="200000"/>
              <a:buFont typeface="Wingdings" pitchFamily="2" charset="2"/>
              <a:buChar char="§"/>
            </a:pPr>
            <a:r>
              <a:rPr lang="en-US" sz="2000"/>
              <a:t>de-sovietisation, de-comunisation</a:t>
            </a:r>
          </a:p>
          <a:p>
            <a:pPr>
              <a:buClr>
                <a:schemeClr val="hlink"/>
              </a:buClr>
              <a:buSzPct val="200000"/>
              <a:buFont typeface="Wingdings" pitchFamily="2" charset="2"/>
              <a:buChar char="§"/>
            </a:pPr>
            <a:r>
              <a:rPr lang="en-US" sz="2000"/>
              <a:t>frozen conflicts</a:t>
            </a:r>
          </a:p>
          <a:p>
            <a:pPr>
              <a:buClr>
                <a:schemeClr val="hlink"/>
              </a:buClr>
              <a:buSzPct val="200000"/>
              <a:buFont typeface="Wingdings" pitchFamily="2" charset="2"/>
              <a:buChar char="§"/>
            </a:pPr>
            <a:r>
              <a:rPr lang="en-US" sz="2000"/>
              <a:t>but BSEC shows the positive outcome: the need for a formal organisation, based in Istanbul (1999)</a:t>
            </a:r>
          </a:p>
        </p:txBody>
      </p:sp>
      <p:sp>
        <p:nvSpPr>
          <p:cNvPr id="10245" name="Text Box 5"/>
          <p:cNvSpPr txBox="1">
            <a:spLocks noChangeArrowheads="1"/>
          </p:cNvSpPr>
          <p:nvPr/>
        </p:nvSpPr>
        <p:spPr bwMode="auto">
          <a:xfrm>
            <a:off x="288925" y="5207000"/>
            <a:ext cx="4498975" cy="1311275"/>
          </a:xfrm>
          <a:prstGeom prst="rect">
            <a:avLst/>
          </a:prstGeom>
          <a:noFill/>
          <a:ln w="9525">
            <a:noFill/>
            <a:miter lim="800000"/>
            <a:headEnd/>
            <a:tailEnd/>
          </a:ln>
          <a:effectLst/>
        </p:spPr>
        <p:txBody>
          <a:bodyPr wrap="none">
            <a:spAutoFit/>
          </a:bodyPr>
          <a:lstStyle/>
          <a:p>
            <a:r>
              <a:rPr lang="en-US" sz="2000"/>
              <a:t>2007-present</a:t>
            </a:r>
          </a:p>
          <a:p>
            <a:pPr>
              <a:buClr>
                <a:schemeClr val="hlink"/>
              </a:buClr>
              <a:buSzPct val="200000"/>
              <a:buFont typeface="Wingdings" pitchFamily="2" charset="2"/>
              <a:buChar char="§"/>
            </a:pPr>
            <a:r>
              <a:rPr lang="en-US" sz="2000"/>
              <a:t>Growing divisions among Member States</a:t>
            </a:r>
          </a:p>
          <a:p>
            <a:pPr>
              <a:buClr>
                <a:schemeClr val="hlink"/>
              </a:buClr>
              <a:buSzPct val="200000"/>
              <a:buFont typeface="Wingdings" pitchFamily="2" charset="2"/>
              <a:buChar char="§"/>
            </a:pPr>
            <a:r>
              <a:rPr lang="en-US" sz="2000"/>
              <a:t>Global economic crisis</a:t>
            </a:r>
          </a:p>
          <a:p>
            <a:pPr>
              <a:buClr>
                <a:schemeClr val="hlink"/>
              </a:buClr>
              <a:buSzPct val="200000"/>
              <a:buFont typeface="Wingdings" pitchFamily="2" charset="2"/>
              <a:buChar char="§"/>
            </a:pPr>
            <a:r>
              <a:rPr lang="en-US" sz="2000"/>
              <a:t>Impact on BSEC becomes significant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idx="4294967295"/>
          </p:nvPr>
        </p:nvSpPr>
        <p:spPr/>
        <p:txBody>
          <a:bodyPr/>
          <a:lstStyle/>
          <a:p>
            <a:pPr eaLnBrk="1" hangingPunct="1">
              <a:defRPr/>
            </a:pPr>
            <a:r>
              <a:rPr lang="en-US" smtClean="0"/>
              <a:t>Security perspective</a:t>
            </a:r>
          </a:p>
        </p:txBody>
      </p:sp>
      <p:sp>
        <p:nvSpPr>
          <p:cNvPr id="3" name="Content Placeholder 2"/>
          <p:cNvSpPr>
            <a:spLocks noGrp="1"/>
          </p:cNvSpPr>
          <p:nvPr>
            <p:ph idx="4294967295"/>
          </p:nvPr>
        </p:nvSpPr>
        <p:spPr/>
        <p:txBody>
          <a:bodyPr>
            <a:normAutofit/>
          </a:bodyPr>
          <a:lstStyle/>
          <a:p>
            <a:pPr eaLnBrk="1" hangingPunct="1">
              <a:lnSpc>
                <a:spcPct val="80000"/>
              </a:lnSpc>
              <a:defRPr/>
            </a:pPr>
            <a:r>
              <a:rPr lang="en-US" sz="3000" smtClean="0"/>
              <a:t>Security landscape dominated by: </a:t>
            </a:r>
          </a:p>
          <a:p>
            <a:pPr algn="just" eaLnBrk="1" hangingPunct="1">
              <a:lnSpc>
                <a:spcPct val="80000"/>
              </a:lnSpc>
              <a:buFont typeface="Wingdings" pitchFamily="2" charset="2"/>
              <a:buNone/>
              <a:defRPr/>
            </a:pPr>
            <a:r>
              <a:rPr lang="en-US" sz="3000" smtClean="0"/>
              <a:t>		inherited elements: situation of Russian armed forces  and the frozen conflicts</a:t>
            </a:r>
          </a:p>
          <a:p>
            <a:pPr eaLnBrk="1" hangingPunct="1">
              <a:lnSpc>
                <a:spcPct val="80000"/>
              </a:lnSpc>
              <a:buFont typeface="Wingdings" pitchFamily="2" charset="2"/>
              <a:buNone/>
              <a:defRPr/>
            </a:pPr>
            <a:r>
              <a:rPr lang="en-US" sz="3000" smtClean="0"/>
              <a:t>		new elements: NATO’s enlargement, growing assertiveness of Russian foreign policy , evolving regional role of Turkey</a:t>
            </a:r>
          </a:p>
          <a:p>
            <a:pPr eaLnBrk="1" hangingPunct="1">
              <a:lnSpc>
                <a:spcPct val="80000"/>
              </a:lnSpc>
              <a:defRPr/>
            </a:pPr>
            <a:r>
              <a:rPr lang="en-US" sz="3000" smtClean="0"/>
              <a:t>Overall security situation marked by the strategic shift that occurred after 2004 (NATO enlargement)</a:t>
            </a:r>
          </a:p>
          <a:p>
            <a:pPr eaLnBrk="1" hangingPunct="1">
              <a:lnSpc>
                <a:spcPct val="80000"/>
              </a:lnSpc>
              <a:defRPr/>
            </a:pPr>
            <a:r>
              <a:rPr lang="en-US" sz="3000" smtClean="0"/>
              <a:t>BSEC has no role in hard security, only limited role in soft security matters. Regional cooperation in military field is provided in other formats (BLACKSEAFOR, BLACK SEA HARMONY)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8433"/>
                                        </p:tgtEl>
                                        <p:attrNameLst>
                                          <p:attrName>style.visibility</p:attrName>
                                        </p:attrNameLst>
                                      </p:cBhvr>
                                      <p:to>
                                        <p:strVal val="visible"/>
                                      </p:to>
                                    </p:set>
                                    <p:animEffect transition="in" filter="blinds(horizontal)">
                                      <p:cBhvr>
                                        <p:cTn id="7" dur="500"/>
                                        <p:tgtEl>
                                          <p:spTgt spid="18433"/>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idx="4294967295"/>
          </p:nvPr>
        </p:nvSpPr>
        <p:spPr/>
        <p:txBody>
          <a:bodyPr/>
          <a:lstStyle/>
          <a:p>
            <a:pPr eaLnBrk="1" hangingPunct="1">
              <a:defRPr/>
            </a:pPr>
            <a:r>
              <a:rPr lang="en-US" smtClean="0"/>
              <a:t>Economic perspective</a:t>
            </a:r>
          </a:p>
        </p:txBody>
      </p:sp>
      <p:sp>
        <p:nvSpPr>
          <p:cNvPr id="3" name="Content Placeholder 2"/>
          <p:cNvSpPr>
            <a:spLocks noGrp="1"/>
          </p:cNvSpPr>
          <p:nvPr>
            <p:ph idx="4294967295"/>
          </p:nvPr>
        </p:nvSpPr>
        <p:spPr/>
        <p:txBody>
          <a:bodyPr>
            <a:normAutofit/>
          </a:bodyPr>
          <a:lstStyle/>
          <a:p>
            <a:pPr algn="just" eaLnBrk="1" hangingPunct="1">
              <a:lnSpc>
                <a:spcPct val="80000"/>
              </a:lnSpc>
              <a:defRPr/>
            </a:pPr>
            <a:r>
              <a:rPr lang="en-US" sz="2400" smtClean="0"/>
              <a:t>Economic transition in the 90s</a:t>
            </a:r>
          </a:p>
          <a:p>
            <a:pPr algn="just" eaLnBrk="1" hangingPunct="1">
              <a:lnSpc>
                <a:spcPct val="80000"/>
              </a:lnSpc>
              <a:defRPr/>
            </a:pPr>
            <a:r>
              <a:rPr lang="en-US" sz="2400" smtClean="0"/>
              <a:t>the economic boom with its peak in 2008, fuelled by the housing bubble, heavy speculation and lack of reforms</a:t>
            </a:r>
          </a:p>
          <a:p>
            <a:pPr algn="just" eaLnBrk="1" hangingPunct="1">
              <a:lnSpc>
                <a:spcPct val="80000"/>
              </a:lnSpc>
              <a:defRPr/>
            </a:pPr>
            <a:r>
              <a:rPr lang="en-US" sz="2400" smtClean="0"/>
              <a:t>the effects of the global crisis reached the Black Sea region after 2009 and translated into severe economic recession for most of BSEC members			</a:t>
            </a:r>
          </a:p>
          <a:p>
            <a:pPr eaLnBrk="1" hangingPunct="1">
              <a:lnSpc>
                <a:spcPct val="80000"/>
              </a:lnSpc>
              <a:defRPr/>
            </a:pPr>
            <a:endParaRPr lang="en-US" sz="2400" smtClean="0"/>
          </a:p>
        </p:txBody>
      </p:sp>
      <p:sp>
        <p:nvSpPr>
          <p:cNvPr id="2" name="Content Placeholder 2"/>
          <p:cNvSpPr>
            <a:spLocks/>
          </p:cNvSpPr>
          <p:nvPr/>
        </p:nvSpPr>
        <p:spPr bwMode="auto">
          <a:xfrm>
            <a:off x="381000" y="4038600"/>
            <a:ext cx="82296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lgn="just" eaLnBrk="1" hangingPunct="1">
              <a:lnSpc>
                <a:spcPct val="80000"/>
              </a:lnSpc>
              <a:spcBef>
                <a:spcPct val="20000"/>
              </a:spcBef>
              <a:buClr>
                <a:schemeClr val="hlink"/>
              </a:buClr>
              <a:buSzPct val="70000"/>
              <a:buFont typeface="Wingdings" pitchFamily="2" charset="2"/>
              <a:buChar char="n"/>
              <a:defRPr/>
            </a:pPr>
            <a:r>
              <a:rPr lang="en-US" sz="2400">
                <a:effectLst>
                  <a:outerShdw blurRad="38100" dist="38100" dir="2700000" algn="tl">
                    <a:srgbClr val="000000"/>
                  </a:outerShdw>
                </a:effectLst>
              </a:rPr>
              <a:t>BSEC Economic Agenda: economic projects and economic cooperation, focusing notably on infrastructure, energy, trade and investment, but others as well. </a:t>
            </a:r>
          </a:p>
          <a:p>
            <a:pPr marL="342900" indent="-342900" algn="just" eaLnBrk="1" hangingPunct="1">
              <a:lnSpc>
                <a:spcPct val="80000"/>
              </a:lnSpc>
              <a:spcBef>
                <a:spcPct val="20000"/>
              </a:spcBef>
              <a:buClr>
                <a:schemeClr val="hlink"/>
              </a:buClr>
              <a:buSzPct val="70000"/>
              <a:buFont typeface="Wingdings" pitchFamily="2" charset="2"/>
              <a:buNone/>
              <a:defRPr/>
            </a:pPr>
            <a:endParaRPr lang="en-US" sz="2400">
              <a:effectLst>
                <a:outerShdw blurRad="38100" dist="38100" dir="2700000" algn="tl">
                  <a:srgbClr val="000000"/>
                </a:outerShdw>
              </a:effectLst>
            </a:endParaRPr>
          </a:p>
        </p:txBody>
      </p:sp>
      <p:sp>
        <p:nvSpPr>
          <p:cNvPr id="12293" name="Text Box 5"/>
          <p:cNvSpPr txBox="1">
            <a:spLocks noChangeArrowheads="1"/>
          </p:cNvSpPr>
          <p:nvPr/>
        </p:nvSpPr>
        <p:spPr bwMode="auto">
          <a:xfrm>
            <a:off x="457200" y="1419225"/>
            <a:ext cx="7558088" cy="457200"/>
          </a:xfrm>
          <a:prstGeom prst="rect">
            <a:avLst/>
          </a:prstGeom>
          <a:noFill/>
          <a:ln w="9525">
            <a:noFill/>
            <a:miter lim="800000"/>
            <a:headEnd/>
            <a:tailEnd/>
          </a:ln>
          <a:effectLst/>
        </p:spPr>
        <p:txBody>
          <a:bodyPr wrap="none">
            <a:spAutoFit/>
          </a:bodyPr>
          <a:lstStyle/>
          <a:p>
            <a:pPr>
              <a:buClr>
                <a:schemeClr val="hlink"/>
              </a:buClr>
              <a:buSzPct val="140000"/>
              <a:buFont typeface="Wingdings" pitchFamily="2" charset="2"/>
              <a:buChar char="§"/>
            </a:pPr>
            <a:r>
              <a:rPr lang="en-US" sz="2200"/>
              <a:t>  </a:t>
            </a:r>
            <a:r>
              <a:rPr lang="en-US" sz="2400"/>
              <a:t>Roller coaster type of economic evolution in the BSEC area</a:t>
            </a:r>
          </a:p>
        </p:txBody>
      </p:sp>
      <p:sp>
        <p:nvSpPr>
          <p:cNvPr id="12294" name="Text Box 6"/>
          <p:cNvSpPr txBox="1">
            <a:spLocks noChangeArrowheads="1"/>
          </p:cNvSpPr>
          <p:nvPr/>
        </p:nvSpPr>
        <p:spPr bwMode="auto">
          <a:xfrm>
            <a:off x="457200" y="5029200"/>
            <a:ext cx="8153400" cy="1552575"/>
          </a:xfrm>
          <a:prstGeom prst="rect">
            <a:avLst/>
          </a:prstGeom>
          <a:noFill/>
          <a:ln w="9525">
            <a:noFill/>
            <a:miter lim="800000"/>
            <a:headEnd/>
            <a:tailEnd/>
          </a:ln>
          <a:effectLst/>
        </p:spPr>
        <p:txBody>
          <a:bodyPr>
            <a:spAutoFit/>
          </a:bodyPr>
          <a:lstStyle/>
          <a:p>
            <a:pPr>
              <a:buClr>
                <a:schemeClr val="hlink"/>
              </a:buClr>
              <a:buSzPct val="140000"/>
              <a:buFont typeface="Wingdings" pitchFamily="2" charset="2"/>
              <a:buChar char="§"/>
            </a:pPr>
            <a:r>
              <a:rPr lang="en-US" sz="2400"/>
              <a:t> but most of the countries see their source of development </a:t>
            </a:r>
          </a:p>
          <a:p>
            <a:pPr>
              <a:buClr>
                <a:schemeClr val="hlink"/>
              </a:buClr>
              <a:buSzPct val="140000"/>
              <a:buFont typeface="Wingdings" pitchFamily="2" charset="2"/>
              <a:buNone/>
            </a:pPr>
            <a:r>
              <a:rPr lang="en-US" sz="2400"/>
              <a:t>   outside the BSEC area; intra-BSEC trade and investment is still </a:t>
            </a:r>
          </a:p>
          <a:p>
            <a:pPr>
              <a:buClr>
                <a:schemeClr val="hlink"/>
              </a:buClr>
              <a:buSzPct val="140000"/>
              <a:buFont typeface="Wingdings" pitchFamily="2" charset="2"/>
              <a:buNone/>
            </a:pPr>
            <a:r>
              <a:rPr lang="en-US" sz="2400"/>
              <a:t>   at rather  low levels, both in volume and in percentage of total </a:t>
            </a:r>
          </a:p>
          <a:p>
            <a:pPr>
              <a:buClr>
                <a:schemeClr val="hlink"/>
              </a:buClr>
              <a:buSzPct val="140000"/>
              <a:buFont typeface="Wingdings" pitchFamily="2" charset="2"/>
              <a:buNone/>
            </a:pPr>
            <a:r>
              <a:rPr lang="en-US" sz="2400"/>
              <a:t>   national trade and investment.</a:t>
            </a:r>
            <a:r>
              <a:rPr lang="en-US" sz="22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17409"/>
                                        </p:tgtEl>
                                        <p:attrNameLst>
                                          <p:attrName>style.visibility</p:attrName>
                                        </p:attrNameLst>
                                      </p:cBhvr>
                                      <p:to>
                                        <p:strVal val="visible"/>
                                      </p:to>
                                    </p:set>
                                    <p:animEffect transition="in" filter="box(in)">
                                      <p:cBhvr>
                                        <p:cTn id="16" dur="500"/>
                                        <p:tgtEl>
                                          <p:spTgt spid="17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p:bldP spid="3" grpId="0"/>
      <p:bldP spid="2" grpId="0"/>
    </p:bld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Beam</Template>
  <TotalTime>2827</TotalTime>
  <Words>1418</Words>
  <Application>Microsoft Office PowerPoint</Application>
  <PresentationFormat>On-screen Show (4:3)</PresentationFormat>
  <Paragraphs>234</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Garamond</vt:lpstr>
      <vt:lpstr>Arial</vt:lpstr>
      <vt:lpstr>Wingdings</vt:lpstr>
      <vt:lpstr>Calibri</vt:lpstr>
      <vt:lpstr>Times New Roman</vt:lpstr>
      <vt:lpstr>Stream</vt:lpstr>
      <vt:lpstr> The Black Sea Economic Cooperation (BSEC):  20 years after</vt:lpstr>
      <vt:lpstr>A historic view of the  Black Sea region</vt:lpstr>
      <vt:lpstr>source:www.grida.no</vt:lpstr>
      <vt:lpstr>source: www.grida.no</vt:lpstr>
      <vt:lpstr>BSEC Map </vt:lpstr>
      <vt:lpstr>Presentation of BSEC</vt:lpstr>
      <vt:lpstr>Main evolutions in the region A Strategic shift</vt:lpstr>
      <vt:lpstr>Security perspective</vt:lpstr>
      <vt:lpstr>Economic perspective</vt:lpstr>
      <vt:lpstr>Energy security perspective</vt:lpstr>
      <vt:lpstr>Perspective on society</vt:lpstr>
      <vt:lpstr>Presentation of BSEC  Decision making</vt:lpstr>
      <vt:lpstr>Presentation of BSEC  Political priorities</vt:lpstr>
      <vt:lpstr>Presentation of BSEC  Working methods</vt:lpstr>
      <vt:lpstr>Presentation of BSEC  The Secretariat of BSEC (PERMIS)</vt:lpstr>
      <vt:lpstr>Presentation of BSEC Associated bodies and financing</vt:lpstr>
      <vt:lpstr>Presentation of BSEC   Flagship projects</vt:lpstr>
      <vt:lpstr>   Source: The Joint Permanent Secretariat for the Black Sea Ring Highway</vt:lpstr>
      <vt:lpstr>Presentation of BSEC   Flagship projects</vt:lpstr>
      <vt:lpstr>Assessment of BSEC functioning and results  Flagship projects</vt:lpstr>
      <vt:lpstr>Assessment of BSEC functioning and results   International relationships</vt:lpstr>
      <vt:lpstr>An assessment of BSEC functioning and results</vt:lpstr>
      <vt:lpstr>Main actors in the Black Sea region: Russia and Turkey</vt:lpstr>
      <vt:lpstr>Main actors in the Black Sea Region: EU and US</vt:lpstr>
      <vt:lpstr>Assessment of Black Sea regional cooperation  Three theoretical approaches</vt:lpstr>
      <vt:lpstr>Enhancing Black Sea Cooperation:  Possible ways forward</vt:lpstr>
      <vt:lpstr>Enhancing Black Sea Cooperation:  Possible ways forward</vt:lpstr>
      <vt:lpstr>The figure below illustrates the potential for inter-linkages   involving the Black Sea area</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client</dc:creator>
  <cp:lastModifiedBy>Christophe </cp:lastModifiedBy>
  <cp:revision>161</cp:revision>
  <dcterms:created xsi:type="dcterms:W3CDTF">2013-03-31T13:24:14Z</dcterms:created>
  <dcterms:modified xsi:type="dcterms:W3CDTF">2013-07-24T08:00:18Z</dcterms:modified>
</cp:coreProperties>
</file>