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368" r:id="rId3"/>
    <p:sldId id="415" r:id="rId4"/>
    <p:sldId id="469" r:id="rId5"/>
    <p:sldId id="439" r:id="rId6"/>
    <p:sldId id="452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465" autoAdjust="0"/>
  </p:normalViewPr>
  <p:slideViewPr>
    <p:cSldViewPr snapToGrid="0" snapToObjects="1">
      <p:cViewPr>
        <p:scale>
          <a:sx n="50" d="100"/>
          <a:sy n="50" d="100"/>
        </p:scale>
        <p:origin x="-288" y="-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7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526E0B7-6906-FF43-9D21-3650584BAD2B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1CAAADF-AC7F-BD4A-9121-3ADA6395E7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05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22227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266140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692768"/>
      </p:ext>
    </p:extLst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8697"/>
            <a:ext cx="8229600" cy="4983163"/>
          </a:xfrm>
          <a:noFill/>
        </p:spPr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17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964194" cy="365125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>
              <a:defRPr/>
            </a:pPr>
            <a:fld id="{5ED8A1FE-460F-6547-BC53-31496A0D1CE4}" type="datetime1">
              <a:rPr lang="en-US"/>
              <a:pPr>
                <a:defRPr/>
              </a:pPr>
              <a:t>9/8/2015</a:t>
            </a:fld>
            <a:endParaRPr lang="en-US" dirty="0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1"/>
          </p:nvPr>
        </p:nvSpPr>
        <p:spPr>
          <a:xfrm>
            <a:off x="1421394" y="6356350"/>
            <a:ext cx="457200" cy="365125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>
              <a:defRPr/>
            </a:pPr>
            <a:fld id="{2F988BBE-7E49-4840-AFBF-193425BF72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2"/>
          </p:nvPr>
        </p:nvSpPr>
        <p:spPr>
          <a:xfrm>
            <a:off x="1826337" y="6356350"/>
            <a:ext cx="6781800" cy="365125"/>
          </a:xfrm>
        </p:spPr>
        <p:txBody>
          <a:bodyPr/>
          <a:lstStyle>
            <a:lvl1pPr>
              <a:buFontTx/>
              <a:buNone/>
              <a:defRPr b="1"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19"/>
          <p:cNvSpPr txBox="1">
            <a:spLocks/>
          </p:cNvSpPr>
          <p:nvPr userDrawn="1"/>
        </p:nvSpPr>
        <p:spPr>
          <a:xfrm>
            <a:off x="1273898" y="4507934"/>
            <a:ext cx="65962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buFontTx/>
              <a:buNone/>
              <a:defRPr sz="1200" b="1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390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24903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56545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918145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474596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49572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457913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378672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57676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9E448-ECCE-9F43-B76A-4A197C89DDF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1DDE2-29D2-FD48-966E-6DB1DF64635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8" descr="WegC_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678" y="5855055"/>
            <a:ext cx="1692322" cy="949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394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pull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ps.eu/publications/scanning-options-structural-reform-eu-emissions-trading-system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473" y="3360884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/>
              <a:t> </a:t>
            </a:r>
          </a:p>
          <a:p>
            <a:endParaRPr lang="en-US" sz="24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8420" y="2463836"/>
            <a:ext cx="89055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94946"/>
                </a:solidFill>
              </a:rPr>
              <a:t>Reforming the EU </a:t>
            </a:r>
            <a:r>
              <a:rPr lang="en-US" sz="4000" b="1" dirty="0" smtClean="0">
                <a:solidFill>
                  <a:srgbClr val="094946"/>
                </a:solidFill>
              </a:rPr>
              <a:t>ETS</a:t>
            </a:r>
            <a:r>
              <a:rPr lang="en-US" sz="4000" b="1" dirty="0" smtClean="0">
                <a:solidFill>
                  <a:srgbClr val="094946"/>
                </a:solidFill>
              </a:rPr>
              <a:t/>
            </a:r>
            <a:br>
              <a:rPr lang="en-US" sz="4000" b="1" dirty="0" smtClean="0">
                <a:solidFill>
                  <a:srgbClr val="094946"/>
                </a:solidFill>
              </a:rPr>
            </a:br>
            <a:r>
              <a:rPr lang="en-US" sz="3200" b="1" dirty="0">
                <a:solidFill>
                  <a:srgbClr val="094946"/>
                </a:solidFill>
              </a:rPr>
              <a:t>Lessons learned from the previous EU ETS period(s)</a:t>
            </a:r>
            <a:endParaRPr lang="en-US" sz="3200" b="1" dirty="0">
              <a:solidFill>
                <a:srgbClr val="09494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7193" y="5772754"/>
            <a:ext cx="685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dirty="0" smtClean="0">
                <a:solidFill>
                  <a:srgbClr val="094946"/>
                </a:solidFill>
                <a:latin typeface="+mn-lt"/>
              </a:rPr>
              <a:t>8 </a:t>
            </a:r>
            <a:r>
              <a:rPr lang="en-GB" dirty="0" smtClean="0">
                <a:solidFill>
                  <a:srgbClr val="094946"/>
                </a:solidFill>
                <a:latin typeface="+mn-lt"/>
              </a:rPr>
              <a:t>September 2015</a:t>
            </a:r>
            <a:endParaRPr lang="en-GB" dirty="0">
              <a:solidFill>
                <a:srgbClr val="094946"/>
              </a:solidFill>
              <a:latin typeface="+mn-lt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38421" y="4196134"/>
            <a:ext cx="68580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800" b="1" dirty="0" smtClean="0">
                <a:solidFill>
                  <a:srgbClr val="094946"/>
                </a:solidFill>
              </a:rPr>
              <a:t>Stefan P. </a:t>
            </a:r>
            <a:r>
              <a:rPr lang="en-GB" sz="2800" b="1" dirty="0" err="1" smtClean="0">
                <a:solidFill>
                  <a:srgbClr val="094946"/>
                </a:solidFill>
              </a:rPr>
              <a:t>Schleicher</a:t>
            </a:r>
            <a:r>
              <a:rPr lang="en-GB" sz="2800" b="1" dirty="0" smtClean="0">
                <a:solidFill>
                  <a:srgbClr val="094946"/>
                </a:solidFill>
              </a:rPr>
              <a:t/>
            </a:r>
            <a:br>
              <a:rPr lang="en-GB" sz="2800" b="1" dirty="0" smtClean="0">
                <a:solidFill>
                  <a:srgbClr val="094946"/>
                </a:solidFill>
              </a:rPr>
            </a:br>
            <a:r>
              <a:rPr lang="en-GB" sz="2000" b="1" dirty="0" smtClean="0">
                <a:solidFill>
                  <a:srgbClr val="094946"/>
                </a:solidFill>
              </a:rPr>
              <a:t>Wegener </a:t>
            </a:r>
            <a:r>
              <a:rPr lang="en-GB" sz="2000" b="1" dirty="0" err="1" smtClean="0">
                <a:solidFill>
                  <a:srgbClr val="094946"/>
                </a:solidFill>
              </a:rPr>
              <a:t>Center</a:t>
            </a:r>
            <a:r>
              <a:rPr lang="en-GB" sz="2000" b="1" dirty="0" smtClean="0">
                <a:solidFill>
                  <a:srgbClr val="094946"/>
                </a:solidFill>
              </a:rPr>
              <a:t> at the University of Graz</a:t>
            </a:r>
          </a:p>
          <a:p>
            <a:endParaRPr lang="en-GB" sz="2000" b="1" dirty="0">
              <a:solidFill>
                <a:srgbClr val="09494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21" y="664763"/>
            <a:ext cx="83534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14546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A1FE-460F-6547-BC53-31496A0D1CE4}" type="datetime1">
              <a:rPr lang="en-US" smtClean="0"/>
              <a:pPr/>
              <a:t>9/8/2015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988BBE-7E49-4840-AFBF-193425BF728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5800" y="185983"/>
            <a:ext cx="77724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94946"/>
                </a:solidFill>
                <a:latin typeface="+mn-lt"/>
              </a:rPr>
              <a:t>Framing the discussion</a:t>
            </a:r>
            <a:br>
              <a:rPr lang="en-US" sz="2800" b="1" dirty="0" smtClean="0">
                <a:solidFill>
                  <a:srgbClr val="094946"/>
                </a:solidFill>
                <a:latin typeface="+mn-lt"/>
              </a:rPr>
            </a:br>
            <a:r>
              <a:rPr lang="en-US" sz="2400" b="1" dirty="0" smtClean="0">
                <a:solidFill>
                  <a:srgbClr val="094946"/>
                </a:solidFill>
                <a:latin typeface="+mn-lt"/>
              </a:rPr>
              <a:t>The three constituting layers of the system</a:t>
            </a:r>
            <a:endParaRPr lang="en-GB" sz="2400" b="1" dirty="0" smtClean="0">
              <a:solidFill>
                <a:srgbClr val="094946"/>
              </a:solidFill>
              <a:latin typeface="+mn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873457" y="2460008"/>
            <a:ext cx="7356143" cy="873456"/>
            <a:chOff x="873457" y="2460008"/>
            <a:chExt cx="7356143" cy="873456"/>
          </a:xfrm>
        </p:grpSpPr>
        <p:sp>
          <p:nvSpPr>
            <p:cNvPr id="8" name="Rectangle 7"/>
            <p:cNvSpPr/>
            <p:nvPr/>
          </p:nvSpPr>
          <p:spPr>
            <a:xfrm>
              <a:off x="873457" y="2460008"/>
              <a:ext cx="1869744" cy="859808"/>
            </a:xfrm>
            <a:prstGeom prst="rect">
              <a:avLst/>
            </a:pr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62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Market</a:t>
              </a:r>
              <a:endParaRPr lang="en-US" sz="2400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637128" y="2473656"/>
              <a:ext cx="4592472" cy="859808"/>
            </a:xfrm>
            <a:prstGeom prst="rect">
              <a:avLst/>
            </a:prstGeom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62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Stringency of allowances</a:t>
              </a:r>
              <a:br>
                <a:rPr lang="en-US" sz="2400" b="1" dirty="0" smtClean="0"/>
              </a:br>
              <a:r>
                <a:rPr lang="en-US" sz="2400" b="1" dirty="0" smtClean="0"/>
                <a:t>Carbon price</a:t>
              </a:r>
              <a:endParaRPr lang="en-US" sz="2400" b="1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73456" y="3429000"/>
            <a:ext cx="7356143" cy="870048"/>
            <a:chOff x="873456" y="3429000"/>
            <a:chExt cx="7356143" cy="870048"/>
          </a:xfrm>
        </p:grpSpPr>
        <p:sp>
          <p:nvSpPr>
            <p:cNvPr id="7" name="Rectangle 6"/>
            <p:cNvSpPr/>
            <p:nvPr/>
          </p:nvSpPr>
          <p:spPr>
            <a:xfrm>
              <a:off x="873456" y="3429000"/>
              <a:ext cx="1869744" cy="859808"/>
            </a:xfrm>
            <a:prstGeom prst="rect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Sectors</a:t>
              </a:r>
              <a:endParaRPr lang="en-US" sz="24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37127" y="3439237"/>
              <a:ext cx="3145809" cy="859808"/>
            </a:xfrm>
            <a:prstGeom prst="rect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Power and Heat</a:t>
              </a:r>
              <a:endParaRPr lang="en-US" sz="24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892119" y="3439240"/>
              <a:ext cx="1337480" cy="859808"/>
            </a:xfrm>
            <a:prstGeom prst="rect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Industry</a:t>
              </a:r>
              <a:endParaRPr lang="en-US" sz="2400" b="1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873457" y="4394581"/>
            <a:ext cx="7356142" cy="887104"/>
            <a:chOff x="873457" y="4394581"/>
            <a:chExt cx="7356142" cy="887104"/>
          </a:xfrm>
        </p:grpSpPr>
        <p:sp>
          <p:nvSpPr>
            <p:cNvPr id="2" name="Rectangle 1"/>
            <p:cNvSpPr/>
            <p:nvPr/>
          </p:nvSpPr>
          <p:spPr>
            <a:xfrm>
              <a:off x="873457" y="4394581"/>
              <a:ext cx="1869744" cy="859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Installations</a:t>
              </a:r>
              <a:endParaRPr lang="en-US" sz="2400" b="1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74658" y="4410506"/>
              <a:ext cx="446966" cy="859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  <a:p>
              <a:pPr algn="ctr"/>
              <a:endParaRPr lang="en-US" sz="2400" b="1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010698" y="4421877"/>
              <a:ext cx="446966" cy="859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  <a:p>
              <a:pPr algn="ctr"/>
              <a:endParaRPr lang="en-US" sz="2400" b="1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586748" y="4417341"/>
              <a:ext cx="446966" cy="859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  <a:p>
              <a:pPr algn="ctr"/>
              <a:endParaRPr lang="en-US" sz="2400" b="1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175308" y="4417337"/>
              <a:ext cx="446966" cy="859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  <a:p>
              <a:pPr algn="ctr"/>
              <a:endParaRPr lang="en-US" sz="2400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782633" y="4415059"/>
              <a:ext cx="446966" cy="859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  <a:p>
              <a:pPr algn="ctr"/>
              <a:endParaRPr lang="en-US" sz="2400" b="1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52981" y="4394581"/>
              <a:ext cx="446966" cy="859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  <a:p>
              <a:pPr algn="ctr"/>
              <a:endParaRPr lang="en-US" sz="24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836420" y="4394581"/>
              <a:ext cx="446966" cy="859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  <a:p>
              <a:pPr algn="ctr"/>
              <a:endParaRPr lang="en-US" sz="2400" b="1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431802" y="4408229"/>
              <a:ext cx="446966" cy="859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 smtClean="0"/>
            </a:p>
            <a:p>
              <a:pPr algn="ctr"/>
              <a:endParaRPr lang="en-US" sz="2400" b="1" dirty="0"/>
            </a:p>
          </p:txBody>
        </p:sp>
      </p:grp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150837" y="1478925"/>
            <a:ext cx="13149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+mn-lt"/>
              </a:rPr>
              <a:t>Layers</a:t>
            </a:r>
            <a:endParaRPr lang="en-GB" sz="2400" b="1" dirty="0" smtClean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080982" y="1263481"/>
            <a:ext cx="570476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+mn-lt"/>
              </a:rPr>
              <a:t>Impacts</a:t>
            </a:r>
            <a:br>
              <a:rPr lang="en-US" sz="2800" b="1" dirty="0" smtClean="0">
                <a:solidFill>
                  <a:srgbClr val="7030A0"/>
                </a:solidFill>
                <a:latin typeface="+mn-lt"/>
              </a:rPr>
            </a:br>
            <a:r>
              <a:rPr lang="en-US" sz="2800" b="1" dirty="0" smtClean="0">
                <a:solidFill>
                  <a:srgbClr val="00B0F0"/>
                </a:solidFill>
                <a:latin typeface="+mn-lt"/>
              </a:rPr>
              <a:t>Value added, Operating, Investment</a:t>
            </a:r>
            <a:endParaRPr lang="en-GB" sz="2400" b="1" dirty="0" smtClean="0">
              <a:solidFill>
                <a:srgbClr val="00B0F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5905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A1FE-460F-6547-BC53-31496A0D1CE4}" type="datetime1">
              <a:rPr lang="en-US" smtClean="0"/>
              <a:pPr/>
              <a:t>9/8/2015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988BBE-7E49-4840-AFBF-193425BF728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60972" y="253311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94946"/>
                </a:solidFill>
              </a:rPr>
              <a:t>Market</a:t>
            </a:r>
            <a:endParaRPr lang="en-GB" sz="2800" b="1" dirty="0" smtClean="0">
              <a:solidFill>
                <a:srgbClr val="094946"/>
              </a:solidFill>
              <a:latin typeface="+mn-lt"/>
            </a:endParaRP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2000" y="393426"/>
            <a:ext cx="4007796" cy="8562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 smtClean="0"/>
              <a:t>How can the stringency between supply and demand of allowances be made more predictable?</a:t>
            </a:r>
            <a:endParaRPr lang="en-US" sz="20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97" y="1319712"/>
            <a:ext cx="8507006" cy="5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98380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A1FE-460F-6547-BC53-31496A0D1CE4}" type="datetime1">
              <a:rPr lang="en-US" smtClean="0"/>
              <a:pPr/>
              <a:t>9/8/2015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988BBE-7E49-4840-AFBF-193425BF728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8806" y="265567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94946"/>
                </a:solidFill>
              </a:rPr>
              <a:t>Installations</a:t>
            </a:r>
            <a:endParaRPr lang="en-GB" sz="2800" b="1" dirty="0" smtClean="0">
              <a:solidFill>
                <a:srgbClr val="094946"/>
              </a:solidFill>
              <a:latin typeface="+mn-lt"/>
            </a:endParaRP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353636" y="253311"/>
            <a:ext cx="4580490" cy="856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How can the supply of free allowances be made more targeted?</a:t>
            </a:r>
            <a:endParaRPr lang="en-US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806" y="1092835"/>
            <a:ext cx="8575320" cy="4682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80811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A1FE-460F-6547-BC53-31496A0D1CE4}" type="datetime1">
              <a:rPr lang="en-US" smtClean="0"/>
              <a:pPr/>
              <a:t>9/8/2015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988BBE-7E49-4840-AFBF-193425BF728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60972" y="253311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94946"/>
                </a:solidFill>
              </a:rPr>
              <a:t>Sectors</a:t>
            </a:r>
            <a:endParaRPr lang="en-GB" sz="2800" b="1" dirty="0" smtClean="0">
              <a:solidFill>
                <a:srgbClr val="094946"/>
              </a:solidFill>
              <a:latin typeface="+mn-lt"/>
            </a:endParaRP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721614" y="299453"/>
            <a:ext cx="4007796" cy="85621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000" b="1" dirty="0" smtClean="0"/>
              <a:t>How can distortions from the fixed allocation of allowances be reduced?</a:t>
            </a:r>
            <a:endParaRPr 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47" y="1225846"/>
            <a:ext cx="8685279" cy="4751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83361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8A1FE-460F-6547-BC53-31496A0D1CE4}" type="datetime1">
              <a:rPr lang="en-US" smtClean="0"/>
              <a:pPr/>
              <a:t>9/8/2015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988BBE-7E49-4840-AFBF-193425BF728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57199" y="499882"/>
            <a:ext cx="82167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94946"/>
                </a:solidFill>
              </a:rPr>
              <a:t>References</a:t>
            </a:r>
            <a:endParaRPr lang="en-GB" sz="2800" b="1" dirty="0" smtClean="0">
              <a:solidFill>
                <a:srgbClr val="094946"/>
              </a:solidFill>
              <a:latin typeface="+mn-lt"/>
            </a:endParaRP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554975" y="1623109"/>
            <a:ext cx="7315701" cy="46665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2600" dirty="0"/>
              <a:t>Schleicher, </a:t>
            </a:r>
            <a:r>
              <a:rPr lang="de-DE" sz="2600" dirty="0" smtClean="0"/>
              <a:t>S. A. </a:t>
            </a:r>
            <a:r>
              <a:rPr lang="de-DE" sz="2600" dirty="0" err="1"/>
              <a:t>Marcu</a:t>
            </a:r>
            <a:r>
              <a:rPr lang="de-DE" sz="2600" dirty="0"/>
              <a:t>, </a:t>
            </a:r>
            <a:r>
              <a:rPr lang="de-DE" sz="2600" dirty="0" smtClean="0"/>
              <a:t>A. Köppl et al. (2015). </a:t>
            </a:r>
            <a:r>
              <a:rPr lang="en-US" sz="2600" dirty="0"/>
              <a:t>Scanning the Options for a Structural </a:t>
            </a:r>
            <a:r>
              <a:rPr lang="en-US" sz="2600" dirty="0" smtClean="0"/>
              <a:t>Reform of </a:t>
            </a:r>
            <a:r>
              <a:rPr lang="en-US" sz="2600" dirty="0"/>
              <a:t>the EU Emissions Trading </a:t>
            </a:r>
            <a:r>
              <a:rPr lang="en-US" sz="2600" dirty="0" smtClean="0"/>
              <a:t>System. CEPS Special Report.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>
                <a:hlinkClick r:id="rId2"/>
              </a:rPr>
              <a:t>http://</a:t>
            </a:r>
            <a:r>
              <a:rPr lang="en-US" sz="2600" dirty="0" smtClean="0">
                <a:hlinkClick r:id="rId2"/>
              </a:rPr>
              <a:t>www.ceps.eu/publications/scanning-options-structural-reform-eu-emissions-trading-system</a:t>
            </a:r>
            <a:endParaRPr lang="en-US" sz="2600" dirty="0" smtClean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17180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5841</TotalTime>
  <Words>117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Globally Connected Carbon Market</dc:title>
  <dc:creator>Andrei Marcu</dc:creator>
  <cp:lastModifiedBy>Stefan</cp:lastModifiedBy>
  <cp:revision>375</cp:revision>
  <cp:lastPrinted>2015-06-26T03:45:57Z</cp:lastPrinted>
  <dcterms:created xsi:type="dcterms:W3CDTF">2013-08-25T09:11:33Z</dcterms:created>
  <dcterms:modified xsi:type="dcterms:W3CDTF">2015-09-08T05:59:12Z</dcterms:modified>
</cp:coreProperties>
</file>